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0"/>
  </p:notesMasterIdLst>
  <p:sldIdLst>
    <p:sldId id="258" r:id="rId2"/>
    <p:sldId id="283" r:id="rId3"/>
    <p:sldId id="3705" r:id="rId4"/>
    <p:sldId id="3727" r:id="rId5"/>
    <p:sldId id="259" r:id="rId6"/>
    <p:sldId id="3726" r:id="rId7"/>
    <p:sldId id="3728" r:id="rId8"/>
    <p:sldId id="3729" r:id="rId9"/>
    <p:sldId id="266" r:id="rId10"/>
    <p:sldId id="315" r:id="rId11"/>
    <p:sldId id="3706" r:id="rId12"/>
    <p:sldId id="3740" r:id="rId13"/>
    <p:sldId id="269" r:id="rId14"/>
    <p:sldId id="3731" r:id="rId15"/>
    <p:sldId id="3698" r:id="rId16"/>
    <p:sldId id="312" r:id="rId17"/>
    <p:sldId id="274" r:id="rId18"/>
    <p:sldId id="276" r:id="rId19"/>
    <p:sldId id="277" r:id="rId20"/>
    <p:sldId id="3730" r:id="rId21"/>
    <p:sldId id="284" r:id="rId22"/>
    <p:sldId id="296" r:id="rId23"/>
    <p:sldId id="297" r:id="rId24"/>
    <p:sldId id="302" r:id="rId25"/>
    <p:sldId id="3720" r:id="rId26"/>
    <p:sldId id="3739" r:id="rId27"/>
    <p:sldId id="311" r:id="rId28"/>
    <p:sldId id="26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4A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033" autoAdjust="0"/>
  </p:normalViewPr>
  <p:slideViewPr>
    <p:cSldViewPr snapToGrid="0">
      <p:cViewPr varScale="1">
        <p:scale>
          <a:sx n="82" d="100"/>
          <a:sy n="82" d="100"/>
        </p:scale>
        <p:origin x="72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FCF256-1327-49B7-B146-F6985219B105}" type="datetimeFigureOut">
              <a:rPr lang="en-US" smtClean="0"/>
              <a:t>1/22/2025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91ECB1-581E-45B6-8BC9-F22AF5CBFA16}" type="slidenum">
              <a:rPr lang="en-US" smtClean="0"/>
              <a:t>‹#›</a:t>
            </a:fld>
            <a:endParaRPr lang="en-US"/>
          </a:p>
        </p:txBody>
      </p:sp>
    </p:spTree>
    <p:extLst>
      <p:ext uri="{BB962C8B-B14F-4D97-AF65-F5344CB8AC3E}">
        <p14:creationId xmlns:p14="http://schemas.microsoft.com/office/powerpoint/2010/main" val="540794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EB09F-AA5A-F24A-B47E-95650A2B75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254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a:extLst>
            <a:ext uri="{FF2B5EF4-FFF2-40B4-BE49-F238E27FC236}">
              <a16:creationId xmlns:a16="http://schemas.microsoft.com/office/drawing/2014/main" id="{27E8CBA9-620F-E41C-5BF4-5FE192991FDF}"/>
            </a:ext>
          </a:extLst>
        </p:cNvPr>
        <p:cNvGrpSpPr/>
        <p:nvPr/>
      </p:nvGrpSpPr>
      <p:grpSpPr>
        <a:xfrm>
          <a:off x="0" y="0"/>
          <a:ext cx="0" cy="0"/>
          <a:chOff x="0" y="0"/>
          <a:chExt cx="0" cy="0"/>
        </a:xfrm>
      </p:grpSpPr>
      <p:sp>
        <p:nvSpPr>
          <p:cNvPr id="232" name="Google Shape;232;g31ae6bfd38c_0_260:notes">
            <a:extLst>
              <a:ext uri="{FF2B5EF4-FFF2-40B4-BE49-F238E27FC236}">
                <a16:creationId xmlns:a16="http://schemas.microsoft.com/office/drawing/2014/main" id="{B1125908-6E2B-5EC1-A4BF-0848A6F4FB9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31ae6bfd38c_0_260:notes">
            <a:extLst>
              <a:ext uri="{FF2B5EF4-FFF2-40B4-BE49-F238E27FC236}">
                <a16:creationId xmlns:a16="http://schemas.microsoft.com/office/drawing/2014/main" id="{6282A592-458B-79C6-A2AC-2E772BD22FD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another good instant activity-  partner/group challenge-  race other groups     6 teams (to prep for capture the corner)</a:t>
            </a:r>
            <a:endParaRPr/>
          </a:p>
        </p:txBody>
      </p:sp>
    </p:spTree>
    <p:extLst>
      <p:ext uri="{BB962C8B-B14F-4D97-AF65-F5344CB8AC3E}">
        <p14:creationId xmlns:p14="http://schemas.microsoft.com/office/powerpoint/2010/main" val="1138965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27827fc467f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2" name="Google Shape;572;g27827fc467f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24412082b77_0_3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3" name="Google Shape;593;g24412082b77_0_33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Rotations, Teamwork, taking turns.</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Growth Mindset Question Set:</a:t>
            </a:r>
          </a:p>
          <a:p>
            <a:pPr marL="0" lvl="0" indent="0" algn="l" rtl="0">
              <a:lnSpc>
                <a:spcPct val="100000"/>
              </a:lnSpc>
              <a:spcBef>
                <a:spcPts val="0"/>
              </a:spcBef>
              <a:spcAft>
                <a:spcPts val="0"/>
              </a:spcAft>
              <a:buSzPts val="1100"/>
              <a:buNone/>
            </a:pPr>
            <a:r>
              <a:rPr lang="en-US" dirty="0"/>
              <a:t>DOK 1: What are some words that you can think of that are related to growth mindset?</a:t>
            </a:r>
          </a:p>
          <a:p>
            <a:pPr marL="0" lvl="0" indent="0" algn="l" rtl="0">
              <a:lnSpc>
                <a:spcPct val="100000"/>
              </a:lnSpc>
              <a:spcBef>
                <a:spcPts val="0"/>
              </a:spcBef>
              <a:spcAft>
                <a:spcPts val="0"/>
              </a:spcAft>
              <a:buSzPts val="1100"/>
              <a:buNone/>
            </a:pPr>
            <a:r>
              <a:rPr lang="en-US" dirty="0"/>
              <a:t>DOK 2: How does growth mindset apply to practicing Minute To Win challenges?</a:t>
            </a:r>
          </a:p>
          <a:p>
            <a:pPr marL="0" lvl="0" indent="0" algn="l" rtl="0">
              <a:lnSpc>
                <a:spcPct val="100000"/>
              </a:lnSpc>
              <a:spcBef>
                <a:spcPts val="0"/>
              </a:spcBef>
              <a:spcAft>
                <a:spcPts val="0"/>
              </a:spcAft>
              <a:buSzPts val="1100"/>
              <a:buNone/>
            </a:pPr>
            <a:r>
              <a:rPr lang="en-US" dirty="0"/>
              <a:t>DOK 3: How can you apply growth mindset to other areas of your life?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Teamwork Question Set:</a:t>
            </a:r>
          </a:p>
          <a:p>
            <a:pPr marL="0" lvl="0" indent="0" algn="l" rtl="0">
              <a:lnSpc>
                <a:spcPct val="100000"/>
              </a:lnSpc>
              <a:spcBef>
                <a:spcPts val="0"/>
              </a:spcBef>
              <a:spcAft>
                <a:spcPts val="0"/>
              </a:spcAft>
              <a:buSzPts val="1100"/>
              <a:buNone/>
            </a:pPr>
            <a:r>
              <a:rPr lang="en-US" dirty="0"/>
              <a:t>DOK 1: What is teamwork? What does it look like? What does it sound like?</a:t>
            </a:r>
          </a:p>
          <a:p>
            <a:pPr marL="0" lvl="0" indent="0" algn="l" rtl="0">
              <a:lnSpc>
                <a:spcPct val="100000"/>
              </a:lnSpc>
              <a:spcBef>
                <a:spcPts val="0"/>
              </a:spcBef>
              <a:spcAft>
                <a:spcPts val="0"/>
              </a:spcAft>
              <a:buSzPts val="1100"/>
              <a:buNone/>
            </a:pPr>
            <a:r>
              <a:rPr lang="en-US" dirty="0"/>
              <a:t>DOK 2: How does teamwork affect how well your team performs in Minute to Win challenges?</a:t>
            </a:r>
          </a:p>
          <a:p>
            <a:pPr marL="0" lvl="0" indent="0" algn="l" rtl="0">
              <a:lnSpc>
                <a:spcPct val="100000"/>
              </a:lnSpc>
              <a:spcBef>
                <a:spcPts val="0"/>
              </a:spcBef>
              <a:spcAft>
                <a:spcPts val="0"/>
              </a:spcAft>
              <a:buSzPts val="1100"/>
              <a:buNone/>
            </a:pPr>
            <a:r>
              <a:rPr lang="en-US" dirty="0"/>
              <a:t>DOK 3: How does growth mindset affect how well you work with a team?</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24412082b77_0_3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6" name="Google Shape;606;g24412082b77_0_33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rgbClr val="000000"/>
                </a:solidFill>
                <a:latin typeface="Raleway"/>
                <a:ea typeface="Raleway"/>
                <a:cs typeface="Raleway"/>
                <a:sym typeface="Raleway"/>
              </a:rPr>
              <a:t>DOK 1: What is a challenge? Can you give examples of a challenge that someone might face? </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rgbClr val="000000"/>
                </a:solidFill>
                <a:latin typeface="Raleway"/>
                <a:ea typeface="Raleway"/>
                <a:cs typeface="Raleway"/>
                <a:sym typeface="Raleway"/>
              </a:rPr>
              <a:t>DOK 2: How would you apply growth mindset to facing a challenge? </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rgbClr val="000000"/>
                </a:solidFill>
                <a:latin typeface="Raleway"/>
                <a:ea typeface="Raleway"/>
                <a:cs typeface="Raleway"/>
                <a:sym typeface="Raleway"/>
              </a:rPr>
              <a:t>DOK 3: Describe what someone might learn from facing a difficult challenge</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24412082b77_0_3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1" name="Google Shape;661;g24412082b77_0_34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200" b="0" i="0" u="none" strike="noStrike" cap="none" dirty="0">
                <a:solidFill>
                  <a:schemeClr val="dk1"/>
                </a:solidFill>
                <a:latin typeface="Raleway"/>
                <a:ea typeface="Raleway"/>
                <a:cs typeface="Raleway"/>
                <a:sym typeface="Raleway"/>
              </a:rPr>
              <a:t>DOK 1: Can you list positive and encouraging words that could be used to give someone feedback? </a:t>
            </a:r>
          </a:p>
          <a:p>
            <a:pPr marL="0" marR="0" lvl="0" indent="0" algn="l" rtl="0">
              <a:lnSpc>
                <a:spcPct val="100000"/>
              </a:lnSpc>
              <a:spcBef>
                <a:spcPts val="0"/>
              </a:spcBef>
              <a:spcAft>
                <a:spcPts val="0"/>
              </a:spcAft>
              <a:buClr>
                <a:schemeClr val="dk1"/>
              </a:buClr>
              <a:buSzPts val="1100"/>
              <a:buFont typeface="Arial"/>
              <a:buNone/>
            </a:pPr>
            <a:r>
              <a:rPr lang="en-US" sz="1200" b="0" i="0" u="none" strike="noStrike" cap="none" dirty="0">
                <a:solidFill>
                  <a:schemeClr val="dk1"/>
                </a:solidFill>
                <a:latin typeface="Raleway"/>
                <a:ea typeface="Raleway"/>
                <a:cs typeface="Raleway"/>
                <a:sym typeface="Raleway"/>
              </a:rPr>
              <a:t>DOK 2: Can you give an example of using positive communication to give feedback to a teammate? </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Raleway"/>
                <a:ea typeface="Raleway"/>
                <a:cs typeface="Raleway"/>
                <a:sym typeface="Raleway"/>
              </a:rPr>
              <a:t>DOK 3: Can you predict how you’d react to a teammate who gave you feedback using positive communication versus someone who used negative language and communication?</a:t>
            </a:r>
            <a:endParaRPr lang="en-US" sz="1200" b="0" i="0" u="none" strike="noStrike" cap="none" dirty="0">
              <a:solidFill>
                <a:srgbClr val="000000"/>
              </a:solidFill>
              <a:latin typeface="Raleway"/>
              <a:ea typeface="Raleway"/>
              <a:cs typeface="Raleway"/>
              <a:sym typeface="Raleway"/>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24412082b77_0_3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4" name="Google Shape;674;g24412082b77_0_34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200" b="0" i="0" u="none" strike="noStrike" cap="none" dirty="0">
                <a:solidFill>
                  <a:srgbClr val="000000"/>
                </a:solidFill>
                <a:latin typeface="Raleway"/>
                <a:ea typeface="Raleway"/>
                <a:cs typeface="Raleway"/>
                <a:sym typeface="Raleway"/>
              </a:rPr>
              <a:t>DOK 1: How can you recognize a coachable teammate? </a:t>
            </a:r>
          </a:p>
          <a:p>
            <a:pPr marL="0" marR="0" lvl="0" indent="0" algn="l" rtl="0">
              <a:lnSpc>
                <a:spcPct val="100000"/>
              </a:lnSpc>
              <a:spcBef>
                <a:spcPts val="0"/>
              </a:spcBef>
              <a:spcAft>
                <a:spcPts val="0"/>
              </a:spcAft>
              <a:buClr>
                <a:srgbClr val="000000"/>
              </a:buClr>
              <a:buSzPts val="1500"/>
              <a:buFont typeface="Arial"/>
              <a:buNone/>
            </a:pPr>
            <a:r>
              <a:rPr lang="en-US" sz="1200" b="0" i="0" u="none" strike="noStrike" cap="none" dirty="0">
                <a:solidFill>
                  <a:srgbClr val="000000"/>
                </a:solidFill>
                <a:latin typeface="Raleway"/>
                <a:ea typeface="Raleway"/>
                <a:cs typeface="Raleway"/>
                <a:sym typeface="Raleway"/>
              </a:rPr>
              <a:t>DOK 2: What is something that you can do to be more coachable?</a:t>
            </a:r>
          </a:p>
          <a:p>
            <a:pPr marL="0" marR="0" lvl="0" indent="0" algn="l" rtl="0">
              <a:lnSpc>
                <a:spcPct val="100000"/>
              </a:lnSpc>
              <a:spcBef>
                <a:spcPts val="0"/>
              </a:spcBef>
              <a:spcAft>
                <a:spcPts val="0"/>
              </a:spcAft>
              <a:buClr>
                <a:srgbClr val="000000"/>
              </a:buClr>
              <a:buSzPts val="1500"/>
              <a:buFont typeface="Arial"/>
              <a:buNone/>
            </a:pPr>
            <a:r>
              <a:rPr lang="en-US" sz="1200" b="0" i="0" u="none" strike="noStrike" cap="none" dirty="0">
                <a:solidFill>
                  <a:srgbClr val="000000"/>
                </a:solidFill>
                <a:latin typeface="Raleway"/>
                <a:ea typeface="Raleway"/>
                <a:cs typeface="Raleway"/>
                <a:sym typeface="Raleway"/>
              </a:rPr>
              <a:t>DOK 3: How is being coachable related to being a good teammate?</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27f9a32c867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2" name="Google Shape;802;g27f9a32c867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2ee3b475e7d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2" name="Google Shape;812;g2ee3b475e7d_0_1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Show attendees the ChatGPT Aaron created as a resource.</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27f9a32c867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9" name="Google Shape;859;g27f9a32c867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pecat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family PE week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Currculum Maps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EB09F-AA5A-F24A-B47E-95650A2B75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27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edb22acf1f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400">
                <a:solidFill>
                  <a:srgbClr val="4A4E57"/>
                </a:solidFill>
              </a:rPr>
              <a:t>The perfect PE class is like conducting an orchestra. This professional development uses OPEN content to show teachers how to successfully conduct a class! Participants will review the four pillars of best practices –  planning and preparation, classroom environment, instruction, and professional responsibilities. Next, they will learn how to make sure each one is integrated into lesson and program structure to maximize student learning and teacher success! This workshop is designed for a K-12 audience.</a:t>
            </a:r>
            <a:endParaRPr/>
          </a:p>
        </p:txBody>
      </p:sp>
      <p:sp>
        <p:nvSpPr>
          <p:cNvPr id="426" name="Google Shape;426;g2edb22acf1f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a:extLst>
            <a:ext uri="{FF2B5EF4-FFF2-40B4-BE49-F238E27FC236}">
              <a16:creationId xmlns:a16="http://schemas.microsoft.com/office/drawing/2014/main" id="{83B633ED-5384-435F-FF4E-8628875E8BBC}"/>
            </a:ext>
          </a:extLst>
        </p:cNvPr>
        <p:cNvGrpSpPr/>
        <p:nvPr/>
      </p:nvGrpSpPr>
      <p:grpSpPr>
        <a:xfrm>
          <a:off x="0" y="0"/>
          <a:ext cx="0" cy="0"/>
          <a:chOff x="0" y="0"/>
          <a:chExt cx="0" cy="0"/>
        </a:xfrm>
      </p:grpSpPr>
      <p:sp>
        <p:nvSpPr>
          <p:cNvPr id="630" name="Google Shape;630;g3209b15ddad_0_32:notes">
            <a:extLst>
              <a:ext uri="{FF2B5EF4-FFF2-40B4-BE49-F238E27FC236}">
                <a16:creationId xmlns:a16="http://schemas.microsoft.com/office/drawing/2014/main" id="{A6668E37-3B8B-AF57-0AEA-D46E019306D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3209b15ddad_0_32:notes">
            <a:extLst>
              <a:ext uri="{FF2B5EF4-FFF2-40B4-BE49-F238E27FC236}">
                <a16:creationId xmlns:a16="http://schemas.microsoft.com/office/drawing/2014/main" id="{73D188E5-EFB4-85D8-798D-E34D636E52B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98085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3D15BA-5FC2-4AAB-BEEB-E338F68770A7}" type="slidenum">
              <a:rPr lang="en-US" smtClean="0"/>
              <a:t>27</a:t>
            </a:fld>
            <a:endParaRPr lang="en-US"/>
          </a:p>
        </p:txBody>
      </p:sp>
    </p:spTree>
    <p:extLst>
      <p:ext uri="{BB962C8B-B14F-4D97-AF65-F5344CB8AC3E}">
        <p14:creationId xmlns:p14="http://schemas.microsoft.com/office/powerpoint/2010/main" val="1239333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BIY Creative Connection Cards activity: https://believeinyou.varsityuniversity.org/wp-content/uploads/2024/05/BIY-Leadership-CreativeConnectionCards-FINAL.pdf </a:t>
            </a:r>
          </a:p>
        </p:txBody>
      </p:sp>
      <p:sp>
        <p:nvSpPr>
          <p:cNvPr id="4" name="Slide Number Placeholder 3"/>
          <p:cNvSpPr>
            <a:spLocks noGrp="1"/>
          </p:cNvSpPr>
          <p:nvPr>
            <p:ph type="sldNum" sz="quarter" idx="5"/>
          </p:nvPr>
        </p:nvSpPr>
        <p:spPr/>
        <p:txBody>
          <a:bodyPr/>
          <a:lstStyle/>
          <a:p>
            <a:fld id="{2D91ECB1-581E-45B6-8BC9-F22AF5CBFA16}" type="slidenum">
              <a:rPr lang="en-US" smtClean="0"/>
              <a:t>6</a:t>
            </a:fld>
            <a:endParaRPr lang="en-US"/>
          </a:p>
        </p:txBody>
      </p:sp>
    </p:spTree>
    <p:extLst>
      <p:ext uri="{BB962C8B-B14F-4D97-AF65-F5344CB8AC3E}">
        <p14:creationId xmlns:p14="http://schemas.microsoft.com/office/powerpoint/2010/main" val="3941750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91ECB1-581E-45B6-8BC9-F22AF5CBFA16}" type="slidenum">
              <a:rPr lang="en-US" smtClean="0"/>
              <a:t>7</a:t>
            </a:fld>
            <a:endParaRPr lang="en-US"/>
          </a:p>
        </p:txBody>
      </p:sp>
    </p:spTree>
    <p:extLst>
      <p:ext uri="{BB962C8B-B14F-4D97-AF65-F5344CB8AC3E}">
        <p14:creationId xmlns:p14="http://schemas.microsoft.com/office/powerpoint/2010/main" val="3515347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activity, talk through the discussion questions on this card as a debrief. Remember to link it to teachers making connections with their students and students making connections with their classmates/peers.</a:t>
            </a:r>
          </a:p>
        </p:txBody>
      </p:sp>
      <p:sp>
        <p:nvSpPr>
          <p:cNvPr id="4" name="Slide Number Placeholder 3"/>
          <p:cNvSpPr>
            <a:spLocks noGrp="1"/>
          </p:cNvSpPr>
          <p:nvPr>
            <p:ph type="sldNum" sz="quarter" idx="5"/>
          </p:nvPr>
        </p:nvSpPr>
        <p:spPr/>
        <p:txBody>
          <a:bodyPr/>
          <a:lstStyle/>
          <a:p>
            <a:fld id="{2D91ECB1-581E-45B6-8BC9-F22AF5CBFA16}" type="slidenum">
              <a:rPr lang="en-US" smtClean="0"/>
              <a:t>8</a:t>
            </a:fld>
            <a:endParaRPr lang="en-US"/>
          </a:p>
        </p:txBody>
      </p:sp>
    </p:spTree>
    <p:extLst>
      <p:ext uri="{BB962C8B-B14F-4D97-AF65-F5344CB8AC3E}">
        <p14:creationId xmlns:p14="http://schemas.microsoft.com/office/powerpoint/2010/main" val="2398782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eaaaeb247c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0" name="Google Shape;490;g2eaaaeb247c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Introduce the 4 pillars of best practices with attendees here.</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91ECB1-581E-45B6-8BC9-F22AF5CBFA16}" type="slidenum">
              <a:rPr lang="en-US" smtClean="0"/>
              <a:t>11</a:t>
            </a:fld>
            <a:endParaRPr lang="en-US"/>
          </a:p>
        </p:txBody>
      </p:sp>
    </p:spTree>
    <p:extLst>
      <p:ext uri="{BB962C8B-B14F-4D97-AF65-F5344CB8AC3E}">
        <p14:creationId xmlns:p14="http://schemas.microsoft.com/office/powerpoint/2010/main" val="1345193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1ae6bfd38c_0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1ae6bfd38c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Partners-  instant activity but challenge other groups-   Learn Names-  toss, catch, flip hoop if caught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a:extLst>
            <a:ext uri="{FF2B5EF4-FFF2-40B4-BE49-F238E27FC236}">
              <a16:creationId xmlns:a16="http://schemas.microsoft.com/office/drawing/2014/main" id="{34A02849-C7F8-E3B4-694D-32E5766907CA}"/>
            </a:ext>
          </a:extLst>
        </p:cNvPr>
        <p:cNvGrpSpPr/>
        <p:nvPr/>
      </p:nvGrpSpPr>
      <p:grpSpPr>
        <a:xfrm>
          <a:off x="0" y="0"/>
          <a:ext cx="0" cy="0"/>
          <a:chOff x="0" y="0"/>
          <a:chExt cx="0" cy="0"/>
        </a:xfrm>
      </p:grpSpPr>
      <p:sp>
        <p:nvSpPr>
          <p:cNvPr id="223" name="Google Shape;223;g31ae6bfd38c_0_265:notes">
            <a:extLst>
              <a:ext uri="{FF2B5EF4-FFF2-40B4-BE49-F238E27FC236}">
                <a16:creationId xmlns:a16="http://schemas.microsoft.com/office/drawing/2014/main" id="{AE4E852B-5550-3E50-8C3F-748F62AD26C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1ae6bfd38c_0_265:notes">
            <a:extLst>
              <a:ext uri="{FF2B5EF4-FFF2-40B4-BE49-F238E27FC236}">
                <a16:creationId xmlns:a16="http://schemas.microsoft.com/office/drawing/2014/main" id="{30EA3D1F-79B4-D79D-E5B3-B789F35A895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Partners-  instant activity but challenge other groups-   Learn Names-  toss, catch, flip hoop if caught</a:t>
            </a:r>
            <a:endParaRPr/>
          </a:p>
        </p:txBody>
      </p:sp>
    </p:spTree>
    <p:extLst>
      <p:ext uri="{BB962C8B-B14F-4D97-AF65-F5344CB8AC3E}">
        <p14:creationId xmlns:p14="http://schemas.microsoft.com/office/powerpoint/2010/main" val="21232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B135C-5555-B30E-2201-239235D296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4B05A3-4072-936F-AE71-A7CFFA7B4E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C764BD-7FF0-E5AB-861B-2DA626F848E1}"/>
              </a:ext>
            </a:extLst>
          </p:cNvPr>
          <p:cNvSpPr>
            <a:spLocks noGrp="1"/>
          </p:cNvSpPr>
          <p:nvPr>
            <p:ph type="dt" sz="half" idx="10"/>
          </p:nvPr>
        </p:nvSpPr>
        <p:spPr/>
        <p:txBody>
          <a:bodyPr/>
          <a:lstStyle/>
          <a:p>
            <a:fld id="{BFD69987-D312-884B-8B47-CC3BF7D756B3}" type="datetimeFigureOut">
              <a:rPr lang="en-US" smtClean="0"/>
              <a:t>1/22/2025</a:t>
            </a:fld>
            <a:endParaRPr lang="en-US"/>
          </a:p>
        </p:txBody>
      </p:sp>
      <p:sp>
        <p:nvSpPr>
          <p:cNvPr id="5" name="Footer Placeholder 4">
            <a:extLst>
              <a:ext uri="{FF2B5EF4-FFF2-40B4-BE49-F238E27FC236}">
                <a16:creationId xmlns:a16="http://schemas.microsoft.com/office/drawing/2014/main" id="{C5100BE1-219F-A2AB-BB7F-438E400792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07BC80-4796-319A-8806-23B596F326F2}"/>
              </a:ext>
            </a:extLst>
          </p:cNvPr>
          <p:cNvSpPr>
            <a:spLocks noGrp="1"/>
          </p:cNvSpPr>
          <p:nvPr>
            <p:ph type="sldNum" sz="quarter" idx="12"/>
          </p:nvPr>
        </p:nvSpPr>
        <p:spPr/>
        <p:txBody>
          <a:bodyPr/>
          <a:lstStyle/>
          <a:p>
            <a:fld id="{D454FE26-6CE6-4C43-A8E6-A3C0D8AEF515}" type="slidenum">
              <a:rPr lang="en-US" smtClean="0"/>
              <a:t>‹#›</a:t>
            </a:fld>
            <a:endParaRPr lang="en-US"/>
          </a:p>
        </p:txBody>
      </p:sp>
    </p:spTree>
    <p:extLst>
      <p:ext uri="{BB962C8B-B14F-4D97-AF65-F5344CB8AC3E}">
        <p14:creationId xmlns:p14="http://schemas.microsoft.com/office/powerpoint/2010/main" val="3409440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CC4C4-7D6C-CF68-5A85-007F1450CD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78181E-CC3B-F06F-6110-69F3FF0139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B9DB51-0053-5024-1D09-2C3734D6D368}"/>
              </a:ext>
            </a:extLst>
          </p:cNvPr>
          <p:cNvSpPr>
            <a:spLocks noGrp="1"/>
          </p:cNvSpPr>
          <p:nvPr>
            <p:ph type="dt" sz="half" idx="10"/>
          </p:nvPr>
        </p:nvSpPr>
        <p:spPr/>
        <p:txBody>
          <a:bodyPr/>
          <a:lstStyle/>
          <a:p>
            <a:fld id="{BFD69987-D312-884B-8B47-CC3BF7D756B3}" type="datetimeFigureOut">
              <a:rPr lang="en-US" smtClean="0"/>
              <a:t>1/22/2025</a:t>
            </a:fld>
            <a:endParaRPr lang="en-US"/>
          </a:p>
        </p:txBody>
      </p:sp>
      <p:sp>
        <p:nvSpPr>
          <p:cNvPr id="5" name="Footer Placeholder 4">
            <a:extLst>
              <a:ext uri="{FF2B5EF4-FFF2-40B4-BE49-F238E27FC236}">
                <a16:creationId xmlns:a16="http://schemas.microsoft.com/office/drawing/2014/main" id="{64FC283A-363A-FFEE-024A-C8BE5E2A31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E796F4-A68B-E443-05AA-6EED208CFBDE}"/>
              </a:ext>
            </a:extLst>
          </p:cNvPr>
          <p:cNvSpPr>
            <a:spLocks noGrp="1"/>
          </p:cNvSpPr>
          <p:nvPr>
            <p:ph type="sldNum" sz="quarter" idx="12"/>
          </p:nvPr>
        </p:nvSpPr>
        <p:spPr/>
        <p:txBody>
          <a:bodyPr/>
          <a:lstStyle/>
          <a:p>
            <a:fld id="{D454FE26-6CE6-4C43-A8E6-A3C0D8AEF515}" type="slidenum">
              <a:rPr lang="en-US" smtClean="0"/>
              <a:t>‹#›</a:t>
            </a:fld>
            <a:endParaRPr lang="en-US"/>
          </a:p>
        </p:txBody>
      </p:sp>
    </p:spTree>
    <p:extLst>
      <p:ext uri="{BB962C8B-B14F-4D97-AF65-F5344CB8AC3E}">
        <p14:creationId xmlns:p14="http://schemas.microsoft.com/office/powerpoint/2010/main" val="2621008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7DDFA6-ADE8-3D54-D12C-5124FB491A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BD9A72-D2C9-807C-3C57-9FD56B10BB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8D546A-C1FF-C621-3E2F-98C15730BD89}"/>
              </a:ext>
            </a:extLst>
          </p:cNvPr>
          <p:cNvSpPr>
            <a:spLocks noGrp="1"/>
          </p:cNvSpPr>
          <p:nvPr>
            <p:ph type="dt" sz="half" idx="10"/>
          </p:nvPr>
        </p:nvSpPr>
        <p:spPr/>
        <p:txBody>
          <a:bodyPr/>
          <a:lstStyle/>
          <a:p>
            <a:fld id="{BFD69987-D312-884B-8B47-CC3BF7D756B3}" type="datetimeFigureOut">
              <a:rPr lang="en-US" smtClean="0"/>
              <a:t>1/22/2025</a:t>
            </a:fld>
            <a:endParaRPr lang="en-US"/>
          </a:p>
        </p:txBody>
      </p:sp>
      <p:sp>
        <p:nvSpPr>
          <p:cNvPr id="5" name="Footer Placeholder 4">
            <a:extLst>
              <a:ext uri="{FF2B5EF4-FFF2-40B4-BE49-F238E27FC236}">
                <a16:creationId xmlns:a16="http://schemas.microsoft.com/office/drawing/2014/main" id="{F6365874-88DF-5915-2583-11A900F31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9B073-4F30-7F94-46FA-2752E7445638}"/>
              </a:ext>
            </a:extLst>
          </p:cNvPr>
          <p:cNvSpPr>
            <a:spLocks noGrp="1"/>
          </p:cNvSpPr>
          <p:nvPr>
            <p:ph type="sldNum" sz="quarter" idx="12"/>
          </p:nvPr>
        </p:nvSpPr>
        <p:spPr/>
        <p:txBody>
          <a:bodyPr/>
          <a:lstStyle/>
          <a:p>
            <a:fld id="{D454FE26-6CE6-4C43-A8E6-A3C0D8AEF515}" type="slidenum">
              <a:rPr lang="en-US" smtClean="0"/>
              <a:t>‹#›</a:t>
            </a:fld>
            <a:endParaRPr lang="en-US"/>
          </a:p>
        </p:txBody>
      </p:sp>
    </p:spTree>
    <p:extLst>
      <p:ext uri="{BB962C8B-B14F-4D97-AF65-F5344CB8AC3E}">
        <p14:creationId xmlns:p14="http://schemas.microsoft.com/office/powerpoint/2010/main" val="285522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Day - No city">
  <p:cSld name="Blank Day - No city">
    <p:spTree>
      <p:nvGrpSpPr>
        <p:cNvPr id="1" name="Shape 102"/>
        <p:cNvGrpSpPr/>
        <p:nvPr/>
      </p:nvGrpSpPr>
      <p:grpSpPr>
        <a:xfrm>
          <a:off x="0" y="0"/>
          <a:ext cx="0" cy="0"/>
          <a:chOff x="0" y="0"/>
          <a:chExt cx="0" cy="0"/>
        </a:xfrm>
      </p:grpSpPr>
      <p:sp>
        <p:nvSpPr>
          <p:cNvPr id="103" name="Google Shape;103;g24412082b77_0_4110"/>
          <p:cNvSpPr/>
          <p:nvPr/>
        </p:nvSpPr>
        <p:spPr>
          <a:xfrm>
            <a:off x="709466" y="588232"/>
            <a:ext cx="1936009" cy="763624"/>
          </a:xfrm>
          <a:custGeom>
            <a:avLst/>
            <a:gdLst/>
            <a:ahLst/>
            <a:cxnLst/>
            <a:rect l="l" t="t" r="r" b="b"/>
            <a:pathLst>
              <a:path w="56035" h="22102" extrusionOk="0">
                <a:moveTo>
                  <a:pt x="25897" y="0"/>
                </a:moveTo>
                <a:lnTo>
                  <a:pt x="24502" y="56"/>
                </a:lnTo>
                <a:lnTo>
                  <a:pt x="23162" y="224"/>
                </a:lnTo>
                <a:lnTo>
                  <a:pt x="21879" y="503"/>
                </a:lnTo>
                <a:lnTo>
                  <a:pt x="20595" y="893"/>
                </a:lnTo>
                <a:lnTo>
                  <a:pt x="19367" y="1396"/>
                </a:lnTo>
                <a:lnTo>
                  <a:pt x="18195" y="1954"/>
                </a:lnTo>
                <a:lnTo>
                  <a:pt x="17135" y="2679"/>
                </a:lnTo>
                <a:lnTo>
                  <a:pt x="16074" y="3405"/>
                </a:lnTo>
                <a:lnTo>
                  <a:pt x="15070" y="4242"/>
                </a:lnTo>
                <a:lnTo>
                  <a:pt x="14177" y="5191"/>
                </a:lnTo>
                <a:lnTo>
                  <a:pt x="13340" y="6140"/>
                </a:lnTo>
                <a:lnTo>
                  <a:pt x="12614" y="7200"/>
                </a:lnTo>
                <a:lnTo>
                  <a:pt x="11944" y="8316"/>
                </a:lnTo>
                <a:lnTo>
                  <a:pt x="11386" y="9488"/>
                </a:lnTo>
                <a:lnTo>
                  <a:pt x="10884" y="10716"/>
                </a:lnTo>
                <a:lnTo>
                  <a:pt x="10493" y="12000"/>
                </a:lnTo>
                <a:lnTo>
                  <a:pt x="9935" y="11832"/>
                </a:lnTo>
                <a:lnTo>
                  <a:pt x="9321" y="11721"/>
                </a:lnTo>
                <a:lnTo>
                  <a:pt x="8707" y="11609"/>
                </a:lnTo>
                <a:lnTo>
                  <a:pt x="8038" y="11609"/>
                </a:lnTo>
                <a:lnTo>
                  <a:pt x="7200" y="11665"/>
                </a:lnTo>
                <a:lnTo>
                  <a:pt x="6419" y="11776"/>
                </a:lnTo>
                <a:lnTo>
                  <a:pt x="5638" y="11944"/>
                </a:lnTo>
                <a:lnTo>
                  <a:pt x="4912" y="12223"/>
                </a:lnTo>
                <a:lnTo>
                  <a:pt x="4187" y="12558"/>
                </a:lnTo>
                <a:lnTo>
                  <a:pt x="3517" y="13004"/>
                </a:lnTo>
                <a:lnTo>
                  <a:pt x="2903" y="13451"/>
                </a:lnTo>
                <a:lnTo>
                  <a:pt x="2345" y="13953"/>
                </a:lnTo>
                <a:lnTo>
                  <a:pt x="1843" y="14511"/>
                </a:lnTo>
                <a:lnTo>
                  <a:pt x="1396" y="15125"/>
                </a:lnTo>
                <a:lnTo>
                  <a:pt x="950" y="15795"/>
                </a:lnTo>
                <a:lnTo>
                  <a:pt x="615" y="16520"/>
                </a:lnTo>
                <a:lnTo>
                  <a:pt x="336" y="17246"/>
                </a:lnTo>
                <a:lnTo>
                  <a:pt x="168" y="18027"/>
                </a:lnTo>
                <a:lnTo>
                  <a:pt x="57" y="18809"/>
                </a:lnTo>
                <a:lnTo>
                  <a:pt x="1" y="19646"/>
                </a:lnTo>
                <a:lnTo>
                  <a:pt x="1" y="20260"/>
                </a:lnTo>
                <a:lnTo>
                  <a:pt x="112" y="20929"/>
                </a:lnTo>
                <a:lnTo>
                  <a:pt x="224" y="21487"/>
                </a:lnTo>
                <a:lnTo>
                  <a:pt x="391" y="22101"/>
                </a:lnTo>
                <a:lnTo>
                  <a:pt x="56035" y="22101"/>
                </a:lnTo>
                <a:lnTo>
                  <a:pt x="56035" y="21878"/>
                </a:lnTo>
                <a:lnTo>
                  <a:pt x="56035" y="21432"/>
                </a:lnTo>
                <a:lnTo>
                  <a:pt x="55923" y="21041"/>
                </a:lnTo>
                <a:lnTo>
                  <a:pt x="55867" y="20594"/>
                </a:lnTo>
                <a:lnTo>
                  <a:pt x="55700" y="20204"/>
                </a:lnTo>
                <a:lnTo>
                  <a:pt x="55532" y="19869"/>
                </a:lnTo>
                <a:lnTo>
                  <a:pt x="55309" y="19534"/>
                </a:lnTo>
                <a:lnTo>
                  <a:pt x="55086" y="19199"/>
                </a:lnTo>
                <a:lnTo>
                  <a:pt x="54807" y="18864"/>
                </a:lnTo>
                <a:lnTo>
                  <a:pt x="54472" y="18585"/>
                </a:lnTo>
                <a:lnTo>
                  <a:pt x="54137" y="18362"/>
                </a:lnTo>
                <a:lnTo>
                  <a:pt x="53802" y="18139"/>
                </a:lnTo>
                <a:lnTo>
                  <a:pt x="53467" y="17971"/>
                </a:lnTo>
                <a:lnTo>
                  <a:pt x="53077" y="17804"/>
                </a:lnTo>
                <a:lnTo>
                  <a:pt x="52630" y="17748"/>
                </a:lnTo>
                <a:lnTo>
                  <a:pt x="52239" y="17636"/>
                </a:lnTo>
                <a:lnTo>
                  <a:pt x="51793" y="17636"/>
                </a:lnTo>
                <a:lnTo>
                  <a:pt x="51123" y="17692"/>
                </a:lnTo>
                <a:lnTo>
                  <a:pt x="50509" y="17804"/>
                </a:lnTo>
                <a:lnTo>
                  <a:pt x="49951" y="18027"/>
                </a:lnTo>
                <a:lnTo>
                  <a:pt x="49449" y="18362"/>
                </a:lnTo>
                <a:lnTo>
                  <a:pt x="49170" y="17804"/>
                </a:lnTo>
                <a:lnTo>
                  <a:pt x="48835" y="17302"/>
                </a:lnTo>
                <a:lnTo>
                  <a:pt x="48500" y="16799"/>
                </a:lnTo>
                <a:lnTo>
                  <a:pt x="48110" y="16353"/>
                </a:lnTo>
                <a:lnTo>
                  <a:pt x="47719" y="15906"/>
                </a:lnTo>
                <a:lnTo>
                  <a:pt x="47272" y="15516"/>
                </a:lnTo>
                <a:lnTo>
                  <a:pt x="46826" y="15125"/>
                </a:lnTo>
                <a:lnTo>
                  <a:pt x="46324" y="14790"/>
                </a:lnTo>
                <a:lnTo>
                  <a:pt x="45821" y="14455"/>
                </a:lnTo>
                <a:lnTo>
                  <a:pt x="45263" y="14176"/>
                </a:lnTo>
                <a:lnTo>
                  <a:pt x="44705" y="13953"/>
                </a:lnTo>
                <a:lnTo>
                  <a:pt x="44091" y="13786"/>
                </a:lnTo>
                <a:lnTo>
                  <a:pt x="43533" y="13618"/>
                </a:lnTo>
                <a:lnTo>
                  <a:pt x="42919" y="13507"/>
                </a:lnTo>
                <a:lnTo>
                  <a:pt x="42249" y="13395"/>
                </a:lnTo>
                <a:lnTo>
                  <a:pt x="41580" y="13395"/>
                </a:lnTo>
                <a:lnTo>
                  <a:pt x="41301" y="12000"/>
                </a:lnTo>
                <a:lnTo>
                  <a:pt x="40854" y="10660"/>
                </a:lnTo>
                <a:lnTo>
                  <a:pt x="40352" y="9321"/>
                </a:lnTo>
                <a:lnTo>
                  <a:pt x="39738" y="8093"/>
                </a:lnTo>
                <a:lnTo>
                  <a:pt x="39012" y="6921"/>
                </a:lnTo>
                <a:lnTo>
                  <a:pt x="38175" y="5805"/>
                </a:lnTo>
                <a:lnTo>
                  <a:pt x="37282" y="4800"/>
                </a:lnTo>
                <a:lnTo>
                  <a:pt x="36278" y="3851"/>
                </a:lnTo>
                <a:lnTo>
                  <a:pt x="35161" y="3014"/>
                </a:lnTo>
                <a:lnTo>
                  <a:pt x="34045" y="2233"/>
                </a:lnTo>
                <a:lnTo>
                  <a:pt x="32817" y="1563"/>
                </a:lnTo>
                <a:lnTo>
                  <a:pt x="31534" y="1005"/>
                </a:lnTo>
                <a:lnTo>
                  <a:pt x="30194" y="614"/>
                </a:lnTo>
                <a:lnTo>
                  <a:pt x="28799" y="279"/>
                </a:lnTo>
                <a:lnTo>
                  <a:pt x="27348" y="56"/>
                </a:lnTo>
                <a:lnTo>
                  <a:pt x="26622" y="0"/>
                </a:lnTo>
                <a:close/>
              </a:path>
            </a:pathLst>
          </a:custGeom>
          <a:gradFill>
            <a:gsLst>
              <a:gs pos="0">
                <a:srgbClr val="FFFFFF">
                  <a:alpha val="51764"/>
                </a:srgbClr>
              </a:gs>
              <a:gs pos="100000">
                <a:srgbClr val="FFFFFF">
                  <a:alpha val="51764"/>
                </a:srgbClr>
              </a:gs>
            </a:gsLst>
            <a:lin ang="5400012"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4" name="Google Shape;104;g24412082b77_0_4110"/>
          <p:cNvSpPr/>
          <p:nvPr/>
        </p:nvSpPr>
        <p:spPr>
          <a:xfrm>
            <a:off x="9682533" y="486633"/>
            <a:ext cx="2258530" cy="809532"/>
          </a:xfrm>
          <a:custGeom>
            <a:avLst/>
            <a:gdLst/>
            <a:ahLst/>
            <a:cxnLst/>
            <a:rect l="l" t="t" r="r" b="b"/>
            <a:pathLst>
              <a:path w="74117" h="26566" extrusionOk="0">
                <a:moveTo>
                  <a:pt x="43979" y="0"/>
                </a:moveTo>
                <a:lnTo>
                  <a:pt x="42472" y="56"/>
                </a:lnTo>
                <a:lnTo>
                  <a:pt x="41021" y="279"/>
                </a:lnTo>
                <a:lnTo>
                  <a:pt x="39570" y="558"/>
                </a:lnTo>
                <a:lnTo>
                  <a:pt x="38175" y="1005"/>
                </a:lnTo>
                <a:lnTo>
                  <a:pt x="36835" y="1507"/>
                </a:lnTo>
                <a:lnTo>
                  <a:pt x="35551" y="2177"/>
                </a:lnTo>
                <a:lnTo>
                  <a:pt x="34324" y="2902"/>
                </a:lnTo>
                <a:lnTo>
                  <a:pt x="33207" y="3739"/>
                </a:lnTo>
                <a:lnTo>
                  <a:pt x="32147" y="4632"/>
                </a:lnTo>
                <a:lnTo>
                  <a:pt x="31142" y="5637"/>
                </a:lnTo>
                <a:lnTo>
                  <a:pt x="30194" y="6753"/>
                </a:lnTo>
                <a:lnTo>
                  <a:pt x="29412" y="7869"/>
                </a:lnTo>
                <a:lnTo>
                  <a:pt x="28687" y="9097"/>
                </a:lnTo>
                <a:lnTo>
                  <a:pt x="28017" y="10381"/>
                </a:lnTo>
                <a:lnTo>
                  <a:pt x="27515" y="11720"/>
                </a:lnTo>
                <a:lnTo>
                  <a:pt x="27124" y="13115"/>
                </a:lnTo>
                <a:lnTo>
                  <a:pt x="26287" y="12557"/>
                </a:lnTo>
                <a:lnTo>
                  <a:pt x="25450" y="11999"/>
                </a:lnTo>
                <a:lnTo>
                  <a:pt x="24557" y="11553"/>
                </a:lnTo>
                <a:lnTo>
                  <a:pt x="23608" y="11218"/>
                </a:lnTo>
                <a:lnTo>
                  <a:pt x="22659" y="10883"/>
                </a:lnTo>
                <a:lnTo>
                  <a:pt x="21655" y="10660"/>
                </a:lnTo>
                <a:lnTo>
                  <a:pt x="20594" y="10548"/>
                </a:lnTo>
                <a:lnTo>
                  <a:pt x="19534" y="10492"/>
                </a:lnTo>
                <a:lnTo>
                  <a:pt x="18418" y="10548"/>
                </a:lnTo>
                <a:lnTo>
                  <a:pt x="17301" y="10716"/>
                </a:lnTo>
                <a:lnTo>
                  <a:pt x="16241" y="10939"/>
                </a:lnTo>
                <a:lnTo>
                  <a:pt x="15236" y="11274"/>
                </a:lnTo>
                <a:lnTo>
                  <a:pt x="14232" y="11720"/>
                </a:lnTo>
                <a:lnTo>
                  <a:pt x="13339" y="12222"/>
                </a:lnTo>
                <a:lnTo>
                  <a:pt x="12446" y="12781"/>
                </a:lnTo>
                <a:lnTo>
                  <a:pt x="11609" y="13450"/>
                </a:lnTo>
                <a:lnTo>
                  <a:pt x="10827" y="14176"/>
                </a:lnTo>
                <a:lnTo>
                  <a:pt x="10158" y="14957"/>
                </a:lnTo>
                <a:lnTo>
                  <a:pt x="9488" y="15794"/>
                </a:lnTo>
                <a:lnTo>
                  <a:pt x="8930" y="16687"/>
                </a:lnTo>
                <a:lnTo>
                  <a:pt x="8428" y="17636"/>
                </a:lnTo>
                <a:lnTo>
                  <a:pt x="8037" y="18641"/>
                </a:lnTo>
                <a:lnTo>
                  <a:pt x="7758" y="19645"/>
                </a:lnTo>
                <a:lnTo>
                  <a:pt x="7535" y="20706"/>
                </a:lnTo>
                <a:lnTo>
                  <a:pt x="6809" y="20594"/>
                </a:lnTo>
                <a:lnTo>
                  <a:pt x="6028" y="20538"/>
                </a:lnTo>
                <a:lnTo>
                  <a:pt x="5414" y="20594"/>
                </a:lnTo>
                <a:lnTo>
                  <a:pt x="4800" y="20650"/>
                </a:lnTo>
                <a:lnTo>
                  <a:pt x="4242" y="20817"/>
                </a:lnTo>
                <a:lnTo>
                  <a:pt x="3684" y="20985"/>
                </a:lnTo>
                <a:lnTo>
                  <a:pt x="3181" y="21264"/>
                </a:lnTo>
                <a:lnTo>
                  <a:pt x="2679" y="21543"/>
                </a:lnTo>
                <a:lnTo>
                  <a:pt x="2177" y="21933"/>
                </a:lnTo>
                <a:lnTo>
                  <a:pt x="1786" y="22324"/>
                </a:lnTo>
                <a:lnTo>
                  <a:pt x="1395" y="22715"/>
                </a:lnTo>
                <a:lnTo>
                  <a:pt x="1005" y="23217"/>
                </a:lnTo>
                <a:lnTo>
                  <a:pt x="726" y="23719"/>
                </a:lnTo>
                <a:lnTo>
                  <a:pt x="447" y="24222"/>
                </a:lnTo>
                <a:lnTo>
                  <a:pt x="279" y="24780"/>
                </a:lnTo>
                <a:lnTo>
                  <a:pt x="112" y="25338"/>
                </a:lnTo>
                <a:lnTo>
                  <a:pt x="56" y="25952"/>
                </a:lnTo>
                <a:lnTo>
                  <a:pt x="0" y="26566"/>
                </a:lnTo>
                <a:lnTo>
                  <a:pt x="73782" y="26566"/>
                </a:lnTo>
                <a:lnTo>
                  <a:pt x="73949" y="25896"/>
                </a:lnTo>
                <a:lnTo>
                  <a:pt x="74005" y="25226"/>
                </a:lnTo>
                <a:lnTo>
                  <a:pt x="74117" y="24557"/>
                </a:lnTo>
                <a:lnTo>
                  <a:pt x="74117" y="23887"/>
                </a:lnTo>
                <a:lnTo>
                  <a:pt x="74061" y="22771"/>
                </a:lnTo>
                <a:lnTo>
                  <a:pt x="73893" y="21654"/>
                </a:lnTo>
                <a:lnTo>
                  <a:pt x="73614" y="20650"/>
                </a:lnTo>
                <a:lnTo>
                  <a:pt x="73279" y="19645"/>
                </a:lnTo>
                <a:lnTo>
                  <a:pt x="72777" y="18696"/>
                </a:lnTo>
                <a:lnTo>
                  <a:pt x="72275" y="17748"/>
                </a:lnTo>
                <a:lnTo>
                  <a:pt x="71605" y="16911"/>
                </a:lnTo>
                <a:lnTo>
                  <a:pt x="70935" y="16129"/>
                </a:lnTo>
                <a:lnTo>
                  <a:pt x="70154" y="15459"/>
                </a:lnTo>
                <a:lnTo>
                  <a:pt x="69317" y="14790"/>
                </a:lnTo>
                <a:lnTo>
                  <a:pt x="68368" y="14287"/>
                </a:lnTo>
                <a:lnTo>
                  <a:pt x="67419" y="13785"/>
                </a:lnTo>
                <a:lnTo>
                  <a:pt x="66415" y="13450"/>
                </a:lnTo>
                <a:lnTo>
                  <a:pt x="65410" y="13171"/>
                </a:lnTo>
                <a:lnTo>
                  <a:pt x="64294" y="13004"/>
                </a:lnTo>
                <a:lnTo>
                  <a:pt x="63178" y="12948"/>
                </a:lnTo>
                <a:lnTo>
                  <a:pt x="62006" y="13004"/>
                </a:lnTo>
                <a:lnTo>
                  <a:pt x="60889" y="13171"/>
                </a:lnTo>
                <a:lnTo>
                  <a:pt x="60443" y="11776"/>
                </a:lnTo>
                <a:lnTo>
                  <a:pt x="59941" y="10437"/>
                </a:lnTo>
                <a:lnTo>
                  <a:pt x="59327" y="9153"/>
                </a:lnTo>
                <a:lnTo>
                  <a:pt x="58601" y="7925"/>
                </a:lnTo>
                <a:lnTo>
                  <a:pt x="57764" y="6753"/>
                </a:lnTo>
                <a:lnTo>
                  <a:pt x="56871" y="5693"/>
                </a:lnTo>
                <a:lnTo>
                  <a:pt x="55866" y="4688"/>
                </a:lnTo>
                <a:lnTo>
                  <a:pt x="54806" y="3739"/>
                </a:lnTo>
                <a:lnTo>
                  <a:pt x="53634" y="2902"/>
                </a:lnTo>
                <a:lnTo>
                  <a:pt x="52406" y="2177"/>
                </a:lnTo>
                <a:lnTo>
                  <a:pt x="51123" y="1507"/>
                </a:lnTo>
                <a:lnTo>
                  <a:pt x="49783" y="1005"/>
                </a:lnTo>
                <a:lnTo>
                  <a:pt x="48388" y="558"/>
                </a:lnTo>
                <a:lnTo>
                  <a:pt x="46993" y="279"/>
                </a:lnTo>
                <a:lnTo>
                  <a:pt x="45486" y="56"/>
                </a:lnTo>
                <a:lnTo>
                  <a:pt x="43979" y="0"/>
                </a:lnTo>
                <a:close/>
              </a:path>
            </a:pathLst>
          </a:custGeom>
          <a:gradFill>
            <a:gsLst>
              <a:gs pos="0">
                <a:srgbClr val="FFFFFF">
                  <a:alpha val="51764"/>
                </a:srgbClr>
              </a:gs>
              <a:gs pos="100000">
                <a:srgbClr val="FFFFFF">
                  <a:alpha val="51764"/>
                </a:srgbClr>
              </a:gs>
            </a:gsLst>
            <a:lin ang="5400012"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g24412082b77_0_4110"/>
          <p:cNvSpPr txBox="1">
            <a:spLocks noGrp="1"/>
          </p:cNvSpPr>
          <p:nvPr>
            <p:ph type="sldNum" idx="12"/>
          </p:nvPr>
        </p:nvSpPr>
        <p:spPr>
          <a:xfrm>
            <a:off x="11387064" y="1"/>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06" name="Google Shape;106;g24412082b77_0_4110"/>
          <p:cNvPicPr preferRelativeResize="0"/>
          <p:nvPr/>
        </p:nvPicPr>
        <p:blipFill rotWithShape="1">
          <a:blip r:embed="rId2">
            <a:alphaModFix/>
          </a:blip>
          <a:srcRect/>
          <a:stretch/>
        </p:blipFill>
        <p:spPr>
          <a:xfrm>
            <a:off x="0" y="-3"/>
            <a:ext cx="12192000" cy="6858023"/>
          </a:xfrm>
          <a:prstGeom prst="rect">
            <a:avLst/>
          </a:prstGeom>
          <a:noFill/>
          <a:ln>
            <a:noFill/>
          </a:ln>
        </p:spPr>
      </p:pic>
    </p:spTree>
    <p:extLst>
      <p:ext uri="{BB962C8B-B14F-4D97-AF65-F5344CB8AC3E}">
        <p14:creationId xmlns:p14="http://schemas.microsoft.com/office/powerpoint/2010/main" val="4084013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107"/>
        <p:cNvGrpSpPr/>
        <p:nvPr/>
      </p:nvGrpSpPr>
      <p:grpSpPr>
        <a:xfrm>
          <a:off x="0" y="0"/>
          <a:ext cx="0" cy="0"/>
          <a:chOff x="0" y="0"/>
          <a:chExt cx="0" cy="0"/>
        </a:xfrm>
      </p:grpSpPr>
      <p:pic>
        <p:nvPicPr>
          <p:cNvPr id="108" name="Google Shape;108;g24412082b77_0_4108"/>
          <p:cNvPicPr preferRelativeResize="0"/>
          <p:nvPr/>
        </p:nvPicPr>
        <p:blipFill rotWithShape="1">
          <a:blip r:embed="rId2">
            <a:alphaModFix/>
          </a:blip>
          <a:srcRect/>
          <a:stretch/>
        </p:blipFill>
        <p:spPr>
          <a:xfrm>
            <a:off x="0" y="0"/>
            <a:ext cx="12191990" cy="6858000"/>
          </a:xfrm>
          <a:prstGeom prst="rect">
            <a:avLst/>
          </a:prstGeom>
          <a:noFill/>
          <a:ln>
            <a:noFill/>
          </a:ln>
        </p:spPr>
      </p:pic>
    </p:spTree>
    <p:extLst>
      <p:ext uri="{BB962C8B-B14F-4D97-AF65-F5344CB8AC3E}">
        <p14:creationId xmlns:p14="http://schemas.microsoft.com/office/powerpoint/2010/main" val="970949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B898D-3E59-6129-55BD-1D32CA9BA9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D4A35-A133-BD4A-5D4E-AA2CD9F0F5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69D72F-6B65-3DC8-53A4-A2160D7EF74A}"/>
              </a:ext>
            </a:extLst>
          </p:cNvPr>
          <p:cNvSpPr>
            <a:spLocks noGrp="1"/>
          </p:cNvSpPr>
          <p:nvPr>
            <p:ph type="dt" sz="half" idx="10"/>
          </p:nvPr>
        </p:nvSpPr>
        <p:spPr/>
        <p:txBody>
          <a:bodyPr/>
          <a:lstStyle/>
          <a:p>
            <a:fld id="{BFD69987-D312-884B-8B47-CC3BF7D756B3}" type="datetimeFigureOut">
              <a:rPr lang="en-US" smtClean="0"/>
              <a:t>1/22/2025</a:t>
            </a:fld>
            <a:endParaRPr lang="en-US"/>
          </a:p>
        </p:txBody>
      </p:sp>
      <p:sp>
        <p:nvSpPr>
          <p:cNvPr id="5" name="Footer Placeholder 4">
            <a:extLst>
              <a:ext uri="{FF2B5EF4-FFF2-40B4-BE49-F238E27FC236}">
                <a16:creationId xmlns:a16="http://schemas.microsoft.com/office/drawing/2014/main" id="{BD97C2D3-93CE-D006-88E7-3AC287EE7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FB78FC-D572-02C9-077D-F864A59BE91A}"/>
              </a:ext>
            </a:extLst>
          </p:cNvPr>
          <p:cNvSpPr>
            <a:spLocks noGrp="1"/>
          </p:cNvSpPr>
          <p:nvPr>
            <p:ph type="sldNum" sz="quarter" idx="12"/>
          </p:nvPr>
        </p:nvSpPr>
        <p:spPr/>
        <p:txBody>
          <a:bodyPr/>
          <a:lstStyle/>
          <a:p>
            <a:fld id="{D454FE26-6CE6-4C43-A8E6-A3C0D8AEF515}" type="slidenum">
              <a:rPr lang="en-US" smtClean="0"/>
              <a:t>‹#›</a:t>
            </a:fld>
            <a:endParaRPr lang="en-US"/>
          </a:p>
        </p:txBody>
      </p:sp>
    </p:spTree>
    <p:extLst>
      <p:ext uri="{BB962C8B-B14F-4D97-AF65-F5344CB8AC3E}">
        <p14:creationId xmlns:p14="http://schemas.microsoft.com/office/powerpoint/2010/main" val="494267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26D45-49BD-E704-0ACF-28C7CE2C73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A38A31-FDE6-7AED-D58E-5A8743C130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A065A6-C7FE-7675-B664-13A61F51EB72}"/>
              </a:ext>
            </a:extLst>
          </p:cNvPr>
          <p:cNvSpPr>
            <a:spLocks noGrp="1"/>
          </p:cNvSpPr>
          <p:nvPr>
            <p:ph type="dt" sz="half" idx="10"/>
          </p:nvPr>
        </p:nvSpPr>
        <p:spPr/>
        <p:txBody>
          <a:bodyPr/>
          <a:lstStyle/>
          <a:p>
            <a:fld id="{BFD69987-D312-884B-8B47-CC3BF7D756B3}" type="datetimeFigureOut">
              <a:rPr lang="en-US" smtClean="0"/>
              <a:t>1/22/2025</a:t>
            </a:fld>
            <a:endParaRPr lang="en-US"/>
          </a:p>
        </p:txBody>
      </p:sp>
      <p:sp>
        <p:nvSpPr>
          <p:cNvPr id="5" name="Footer Placeholder 4">
            <a:extLst>
              <a:ext uri="{FF2B5EF4-FFF2-40B4-BE49-F238E27FC236}">
                <a16:creationId xmlns:a16="http://schemas.microsoft.com/office/drawing/2014/main" id="{7BC4D1B1-7965-10CB-3C34-7ADEB3D38D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9DB3EC-232E-25F1-62AC-B227C5C6C69C}"/>
              </a:ext>
            </a:extLst>
          </p:cNvPr>
          <p:cNvSpPr>
            <a:spLocks noGrp="1"/>
          </p:cNvSpPr>
          <p:nvPr>
            <p:ph type="sldNum" sz="quarter" idx="12"/>
          </p:nvPr>
        </p:nvSpPr>
        <p:spPr/>
        <p:txBody>
          <a:bodyPr/>
          <a:lstStyle/>
          <a:p>
            <a:fld id="{D454FE26-6CE6-4C43-A8E6-A3C0D8AEF515}" type="slidenum">
              <a:rPr lang="en-US" smtClean="0"/>
              <a:t>‹#›</a:t>
            </a:fld>
            <a:endParaRPr lang="en-US"/>
          </a:p>
        </p:txBody>
      </p:sp>
    </p:spTree>
    <p:extLst>
      <p:ext uri="{BB962C8B-B14F-4D97-AF65-F5344CB8AC3E}">
        <p14:creationId xmlns:p14="http://schemas.microsoft.com/office/powerpoint/2010/main" val="2039154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FB9D9-12EF-5F0D-E590-F581019028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028615-9143-2270-0172-CF1A692044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911A4D-C6A5-C63E-266F-C6CED83C85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674A72-8C9C-2767-A69F-8A5C458E9D10}"/>
              </a:ext>
            </a:extLst>
          </p:cNvPr>
          <p:cNvSpPr>
            <a:spLocks noGrp="1"/>
          </p:cNvSpPr>
          <p:nvPr>
            <p:ph type="dt" sz="half" idx="10"/>
          </p:nvPr>
        </p:nvSpPr>
        <p:spPr/>
        <p:txBody>
          <a:bodyPr/>
          <a:lstStyle/>
          <a:p>
            <a:fld id="{BFD69987-D312-884B-8B47-CC3BF7D756B3}" type="datetimeFigureOut">
              <a:rPr lang="en-US" smtClean="0"/>
              <a:t>1/22/2025</a:t>
            </a:fld>
            <a:endParaRPr lang="en-US"/>
          </a:p>
        </p:txBody>
      </p:sp>
      <p:sp>
        <p:nvSpPr>
          <p:cNvPr id="6" name="Footer Placeholder 5">
            <a:extLst>
              <a:ext uri="{FF2B5EF4-FFF2-40B4-BE49-F238E27FC236}">
                <a16:creationId xmlns:a16="http://schemas.microsoft.com/office/drawing/2014/main" id="{EB90B161-9E1B-C735-4791-90EACAE495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658299-08D8-8B39-48E0-FACBC3A4A7E3}"/>
              </a:ext>
            </a:extLst>
          </p:cNvPr>
          <p:cNvSpPr>
            <a:spLocks noGrp="1"/>
          </p:cNvSpPr>
          <p:nvPr>
            <p:ph type="sldNum" sz="quarter" idx="12"/>
          </p:nvPr>
        </p:nvSpPr>
        <p:spPr/>
        <p:txBody>
          <a:bodyPr/>
          <a:lstStyle/>
          <a:p>
            <a:fld id="{D454FE26-6CE6-4C43-A8E6-A3C0D8AEF515}" type="slidenum">
              <a:rPr lang="en-US" smtClean="0"/>
              <a:t>‹#›</a:t>
            </a:fld>
            <a:endParaRPr lang="en-US"/>
          </a:p>
        </p:txBody>
      </p:sp>
    </p:spTree>
    <p:extLst>
      <p:ext uri="{BB962C8B-B14F-4D97-AF65-F5344CB8AC3E}">
        <p14:creationId xmlns:p14="http://schemas.microsoft.com/office/powerpoint/2010/main" val="1737520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A7134-AEBD-03F0-5FA8-7DF58E9872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5D4E5E-46BB-7378-EA68-69B3759F5A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62A8FC-B5BC-5219-F866-339A5E98A0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7130F1-264B-5CF6-0E7B-0E6D13C88B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F4DB9C-D157-4594-27C4-B6A91F8692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C386FA-C87E-B69F-0D82-2B8964254721}"/>
              </a:ext>
            </a:extLst>
          </p:cNvPr>
          <p:cNvSpPr>
            <a:spLocks noGrp="1"/>
          </p:cNvSpPr>
          <p:nvPr>
            <p:ph type="dt" sz="half" idx="10"/>
          </p:nvPr>
        </p:nvSpPr>
        <p:spPr/>
        <p:txBody>
          <a:bodyPr/>
          <a:lstStyle/>
          <a:p>
            <a:fld id="{BFD69987-D312-884B-8B47-CC3BF7D756B3}" type="datetimeFigureOut">
              <a:rPr lang="en-US" smtClean="0"/>
              <a:t>1/22/2025</a:t>
            </a:fld>
            <a:endParaRPr lang="en-US"/>
          </a:p>
        </p:txBody>
      </p:sp>
      <p:sp>
        <p:nvSpPr>
          <p:cNvPr id="8" name="Footer Placeholder 7">
            <a:extLst>
              <a:ext uri="{FF2B5EF4-FFF2-40B4-BE49-F238E27FC236}">
                <a16:creationId xmlns:a16="http://schemas.microsoft.com/office/drawing/2014/main" id="{426504B9-09A2-9770-D5F6-34B314EF69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632F61-A826-8C61-229B-3284272875AC}"/>
              </a:ext>
            </a:extLst>
          </p:cNvPr>
          <p:cNvSpPr>
            <a:spLocks noGrp="1"/>
          </p:cNvSpPr>
          <p:nvPr>
            <p:ph type="sldNum" sz="quarter" idx="12"/>
          </p:nvPr>
        </p:nvSpPr>
        <p:spPr/>
        <p:txBody>
          <a:bodyPr/>
          <a:lstStyle/>
          <a:p>
            <a:fld id="{D454FE26-6CE6-4C43-A8E6-A3C0D8AEF515}" type="slidenum">
              <a:rPr lang="en-US" smtClean="0"/>
              <a:t>‹#›</a:t>
            </a:fld>
            <a:endParaRPr lang="en-US"/>
          </a:p>
        </p:txBody>
      </p:sp>
    </p:spTree>
    <p:extLst>
      <p:ext uri="{BB962C8B-B14F-4D97-AF65-F5344CB8AC3E}">
        <p14:creationId xmlns:p14="http://schemas.microsoft.com/office/powerpoint/2010/main" val="3260285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DBE90-C207-F738-887F-1E135BD777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9F4D14-7B25-DD07-CA27-BB90E1C04E22}"/>
              </a:ext>
            </a:extLst>
          </p:cNvPr>
          <p:cNvSpPr>
            <a:spLocks noGrp="1"/>
          </p:cNvSpPr>
          <p:nvPr>
            <p:ph type="dt" sz="half" idx="10"/>
          </p:nvPr>
        </p:nvSpPr>
        <p:spPr/>
        <p:txBody>
          <a:bodyPr/>
          <a:lstStyle/>
          <a:p>
            <a:fld id="{BFD69987-D312-884B-8B47-CC3BF7D756B3}" type="datetimeFigureOut">
              <a:rPr lang="en-US" smtClean="0"/>
              <a:t>1/22/2025</a:t>
            </a:fld>
            <a:endParaRPr lang="en-US"/>
          </a:p>
        </p:txBody>
      </p:sp>
      <p:sp>
        <p:nvSpPr>
          <p:cNvPr id="4" name="Footer Placeholder 3">
            <a:extLst>
              <a:ext uri="{FF2B5EF4-FFF2-40B4-BE49-F238E27FC236}">
                <a16:creationId xmlns:a16="http://schemas.microsoft.com/office/drawing/2014/main" id="{2E3FFC4B-0D5A-7A91-942F-127C8384C8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398BF1-D591-F0DA-489B-794FD9342244}"/>
              </a:ext>
            </a:extLst>
          </p:cNvPr>
          <p:cNvSpPr>
            <a:spLocks noGrp="1"/>
          </p:cNvSpPr>
          <p:nvPr>
            <p:ph type="sldNum" sz="quarter" idx="12"/>
          </p:nvPr>
        </p:nvSpPr>
        <p:spPr/>
        <p:txBody>
          <a:bodyPr/>
          <a:lstStyle/>
          <a:p>
            <a:fld id="{D454FE26-6CE6-4C43-A8E6-A3C0D8AEF515}" type="slidenum">
              <a:rPr lang="en-US" smtClean="0"/>
              <a:t>‹#›</a:t>
            </a:fld>
            <a:endParaRPr lang="en-US"/>
          </a:p>
        </p:txBody>
      </p:sp>
    </p:spTree>
    <p:extLst>
      <p:ext uri="{BB962C8B-B14F-4D97-AF65-F5344CB8AC3E}">
        <p14:creationId xmlns:p14="http://schemas.microsoft.com/office/powerpoint/2010/main" val="561051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640808-5BBB-153F-7199-93203187964F}"/>
              </a:ext>
            </a:extLst>
          </p:cNvPr>
          <p:cNvSpPr>
            <a:spLocks noGrp="1"/>
          </p:cNvSpPr>
          <p:nvPr>
            <p:ph type="dt" sz="half" idx="10"/>
          </p:nvPr>
        </p:nvSpPr>
        <p:spPr/>
        <p:txBody>
          <a:bodyPr/>
          <a:lstStyle/>
          <a:p>
            <a:fld id="{BFD69987-D312-884B-8B47-CC3BF7D756B3}" type="datetimeFigureOut">
              <a:rPr lang="en-US" smtClean="0"/>
              <a:t>1/22/2025</a:t>
            </a:fld>
            <a:endParaRPr lang="en-US"/>
          </a:p>
        </p:txBody>
      </p:sp>
      <p:sp>
        <p:nvSpPr>
          <p:cNvPr id="3" name="Footer Placeholder 2">
            <a:extLst>
              <a:ext uri="{FF2B5EF4-FFF2-40B4-BE49-F238E27FC236}">
                <a16:creationId xmlns:a16="http://schemas.microsoft.com/office/drawing/2014/main" id="{BEC21AFA-9374-4B0C-6576-23009C5D81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2D8627-E5A7-3A64-BB12-0F2E45BBB6F1}"/>
              </a:ext>
            </a:extLst>
          </p:cNvPr>
          <p:cNvSpPr>
            <a:spLocks noGrp="1"/>
          </p:cNvSpPr>
          <p:nvPr>
            <p:ph type="sldNum" sz="quarter" idx="12"/>
          </p:nvPr>
        </p:nvSpPr>
        <p:spPr/>
        <p:txBody>
          <a:bodyPr/>
          <a:lstStyle/>
          <a:p>
            <a:fld id="{D454FE26-6CE6-4C43-A8E6-A3C0D8AEF515}" type="slidenum">
              <a:rPr lang="en-US" smtClean="0"/>
              <a:t>‹#›</a:t>
            </a:fld>
            <a:endParaRPr lang="en-US"/>
          </a:p>
        </p:txBody>
      </p:sp>
    </p:spTree>
    <p:extLst>
      <p:ext uri="{BB962C8B-B14F-4D97-AF65-F5344CB8AC3E}">
        <p14:creationId xmlns:p14="http://schemas.microsoft.com/office/powerpoint/2010/main" val="2060326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C7564-1FFB-3C31-292B-BA8D89BE81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E25F42-282C-FD02-FA0F-9C12ABB500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79CCA2-4F76-A38E-5DE7-AA1195913D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1C632B-D253-7D44-7757-11DE5D8755FB}"/>
              </a:ext>
            </a:extLst>
          </p:cNvPr>
          <p:cNvSpPr>
            <a:spLocks noGrp="1"/>
          </p:cNvSpPr>
          <p:nvPr>
            <p:ph type="dt" sz="half" idx="10"/>
          </p:nvPr>
        </p:nvSpPr>
        <p:spPr/>
        <p:txBody>
          <a:bodyPr/>
          <a:lstStyle/>
          <a:p>
            <a:fld id="{BFD69987-D312-884B-8B47-CC3BF7D756B3}" type="datetimeFigureOut">
              <a:rPr lang="en-US" smtClean="0"/>
              <a:t>1/22/2025</a:t>
            </a:fld>
            <a:endParaRPr lang="en-US"/>
          </a:p>
        </p:txBody>
      </p:sp>
      <p:sp>
        <p:nvSpPr>
          <p:cNvPr id="6" name="Footer Placeholder 5">
            <a:extLst>
              <a:ext uri="{FF2B5EF4-FFF2-40B4-BE49-F238E27FC236}">
                <a16:creationId xmlns:a16="http://schemas.microsoft.com/office/drawing/2014/main" id="{6917C061-CB4B-599C-C4A9-9ADC99B072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45CA08-0DE2-D052-00F6-F0ADA471E7F4}"/>
              </a:ext>
            </a:extLst>
          </p:cNvPr>
          <p:cNvSpPr>
            <a:spLocks noGrp="1"/>
          </p:cNvSpPr>
          <p:nvPr>
            <p:ph type="sldNum" sz="quarter" idx="12"/>
          </p:nvPr>
        </p:nvSpPr>
        <p:spPr/>
        <p:txBody>
          <a:bodyPr/>
          <a:lstStyle/>
          <a:p>
            <a:fld id="{D454FE26-6CE6-4C43-A8E6-A3C0D8AEF515}" type="slidenum">
              <a:rPr lang="en-US" smtClean="0"/>
              <a:t>‹#›</a:t>
            </a:fld>
            <a:endParaRPr lang="en-US"/>
          </a:p>
        </p:txBody>
      </p:sp>
    </p:spTree>
    <p:extLst>
      <p:ext uri="{BB962C8B-B14F-4D97-AF65-F5344CB8AC3E}">
        <p14:creationId xmlns:p14="http://schemas.microsoft.com/office/powerpoint/2010/main" val="3198357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02C5F-1631-2639-D004-D164B5A0C9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D43DF0-5252-1176-59F1-AA6448D39B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AD17C5-F5EC-6278-16B1-580B3313B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AB736B-5D5F-FF79-AF3A-95205A99E7F0}"/>
              </a:ext>
            </a:extLst>
          </p:cNvPr>
          <p:cNvSpPr>
            <a:spLocks noGrp="1"/>
          </p:cNvSpPr>
          <p:nvPr>
            <p:ph type="dt" sz="half" idx="10"/>
          </p:nvPr>
        </p:nvSpPr>
        <p:spPr/>
        <p:txBody>
          <a:bodyPr/>
          <a:lstStyle/>
          <a:p>
            <a:fld id="{BFD69987-D312-884B-8B47-CC3BF7D756B3}" type="datetimeFigureOut">
              <a:rPr lang="en-US" smtClean="0"/>
              <a:t>1/22/2025</a:t>
            </a:fld>
            <a:endParaRPr lang="en-US"/>
          </a:p>
        </p:txBody>
      </p:sp>
      <p:sp>
        <p:nvSpPr>
          <p:cNvPr id="6" name="Footer Placeholder 5">
            <a:extLst>
              <a:ext uri="{FF2B5EF4-FFF2-40B4-BE49-F238E27FC236}">
                <a16:creationId xmlns:a16="http://schemas.microsoft.com/office/drawing/2014/main" id="{BC62814A-38DC-3F82-B63F-BEBFC58AA6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3FB168-458A-94E3-5CC9-4EEBDD16EB20}"/>
              </a:ext>
            </a:extLst>
          </p:cNvPr>
          <p:cNvSpPr>
            <a:spLocks noGrp="1"/>
          </p:cNvSpPr>
          <p:nvPr>
            <p:ph type="sldNum" sz="quarter" idx="12"/>
          </p:nvPr>
        </p:nvSpPr>
        <p:spPr/>
        <p:txBody>
          <a:bodyPr/>
          <a:lstStyle/>
          <a:p>
            <a:fld id="{D454FE26-6CE6-4C43-A8E6-A3C0D8AEF515}" type="slidenum">
              <a:rPr lang="en-US" smtClean="0"/>
              <a:t>‹#›</a:t>
            </a:fld>
            <a:endParaRPr lang="en-US"/>
          </a:p>
        </p:txBody>
      </p:sp>
    </p:spTree>
    <p:extLst>
      <p:ext uri="{BB962C8B-B14F-4D97-AF65-F5344CB8AC3E}">
        <p14:creationId xmlns:p14="http://schemas.microsoft.com/office/powerpoint/2010/main" val="1786477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D366DB-574F-6567-FFDB-C730C0D7EB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DEDDB8-5493-DA91-CC7C-99EC7EFA4A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1B6274-D739-6A86-18A5-E4CEAFF8C3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D69987-D312-884B-8B47-CC3BF7D756B3}" type="datetimeFigureOut">
              <a:rPr lang="en-US" smtClean="0"/>
              <a:t>1/22/2025</a:t>
            </a:fld>
            <a:endParaRPr lang="en-US"/>
          </a:p>
        </p:txBody>
      </p:sp>
      <p:sp>
        <p:nvSpPr>
          <p:cNvPr id="5" name="Footer Placeholder 4">
            <a:extLst>
              <a:ext uri="{FF2B5EF4-FFF2-40B4-BE49-F238E27FC236}">
                <a16:creationId xmlns:a16="http://schemas.microsoft.com/office/drawing/2014/main" id="{49FEFB19-076F-E9F1-AB33-180A744864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B9B026-A210-66AC-4094-4AFA6A27A5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54FE26-6CE6-4C43-A8E6-A3C0D8AEF515}" type="slidenum">
              <a:rPr lang="en-US" smtClean="0"/>
              <a:t>‹#›</a:t>
            </a:fld>
            <a:endParaRPr lang="en-US"/>
          </a:p>
        </p:txBody>
      </p:sp>
    </p:spTree>
    <p:extLst>
      <p:ext uri="{BB962C8B-B14F-4D97-AF65-F5344CB8AC3E}">
        <p14:creationId xmlns:p14="http://schemas.microsoft.com/office/powerpoint/2010/main" val="25892405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hyperlink" Target="https://pixnio.com/media/football-ball-lawn-soccer-grass" TargetMode="External"/><Relationship Id="rId7" Type="http://schemas.openxmlformats.org/officeDocument/2006/relationships/hyperlink" Target="https://www.footbasket.com/2020/11/3-easy-pickleball-tips-for-beginners.html" TargetMode="External"/><Relationship Id="rId2" Type="http://schemas.openxmlformats.org/officeDocument/2006/relationships/image" Target="../media/image19.jpg"/><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hyperlink" Target="https://www.pngall.com/frisbee-png/download/43350" TargetMode="External"/><Relationship Id="rId10" Type="http://schemas.openxmlformats.org/officeDocument/2006/relationships/hyperlink" Target="https://commons.wikimedia.org/wiki/File:Isolated_basketball.png" TargetMode="External"/><Relationship Id="rId4" Type="http://schemas.openxmlformats.org/officeDocument/2006/relationships/image" Target="../media/image20.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s://openphysed.org/wp-content/uploads/2022/09/I-22-03-MinuteToWin-Activity-02-ConeCatcher.pdf"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hyperlink" Target="https://openphysed.org/wp-content/uploads/2022/09/I-22-03-MinuteToWin-Activity-02-ConeCatcher.docx"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openphysed.org/wp-content/uploads/2022/09/I-22-03-MinuteToWin-Activity-03-HoopItUp.pdf"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2.png"/><Relationship Id="rId4" Type="http://schemas.openxmlformats.org/officeDocument/2006/relationships/hyperlink" Target="https://openphysed.org/wp-content/uploads/2022/09/I-22-03-MinuteToWin-Activity-03-HoopItUp.docx"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openphysed.org/"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openphysed.org/wp-content/uploads/2022/09/I-22-03-MinuteToWin-Activity-04-SpinnerWinner.pdf"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3.png"/><Relationship Id="rId4" Type="http://schemas.openxmlformats.org/officeDocument/2006/relationships/hyperlink" Target="https://openphysed.org/wp-content/uploads/2022/09/I-22-03-MinuteToWin-Activity-04-SpinnerWinner.docx"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openphysed.org/wp-content/uploads/2022/09/I-22-03-MinuteToWin-Activity-05-HoopToss.pdf"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4.png"/><Relationship Id="rId4" Type="http://schemas.openxmlformats.org/officeDocument/2006/relationships/hyperlink" Target="https://openphysed.org/wp-content/uploads/2022/09/I-22-03-MinuteToWin-Activity-05-HoopToss.docx"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openphysed.org/wp-content/uploads/2019/08/VU-DOK-CurriculumDevelopmentTools-Wheel-and-Stems.pdf" TargetMode="External"/><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hyperlink" Target="https://chatgpt.com/g/g-YkhhEE4gL-depth-of-knowledge-question-set-generator"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hyperlink" Target="https://chatgpt.com/g/g-yB9cXMPdb-academic-language-curriculum-writer"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www.lookforthegoodproject.org/" TargetMode="External"/><Relationship Id="rId13" Type="http://schemas.openxmlformats.org/officeDocument/2006/relationships/hyperlink" Target="https://www.shapeamerica.org/MemberPortal/advocacy/default.aspx" TargetMode="External"/><Relationship Id="rId18" Type="http://schemas.openxmlformats.org/officeDocument/2006/relationships/image" Target="../media/image54.png"/><Relationship Id="rId3" Type="http://schemas.openxmlformats.org/officeDocument/2006/relationships/hyperlink" Target="https://openphysed.org/curriculum_resources/fieldday" TargetMode="External"/><Relationship Id="rId7" Type="http://schemas.openxmlformats.org/officeDocument/2006/relationships/hyperlink" Target="https://believeinyou.varsityuniversity.org/collective-sem/" TargetMode="External"/><Relationship Id="rId12" Type="http://schemas.openxmlformats.org/officeDocument/2006/relationships/hyperlink" Target="https://openphysed.org/wp-content/uploads/2019/08/Teacher-Letters-Header-01.png" TargetMode="External"/><Relationship Id="rId17" Type="http://schemas.openxmlformats.org/officeDocument/2006/relationships/hyperlink" Target="https://www.actionforhealthykids.org/" TargetMode="External"/><Relationship Id="rId2" Type="http://schemas.openxmlformats.org/officeDocument/2006/relationships/notesSlide" Target="../notesSlides/notesSlide18.xml"/><Relationship Id="rId16" Type="http://schemas.openxmlformats.org/officeDocument/2006/relationships/hyperlink" Target="https://www.cdc.gov/healthyschools/physicalactivity/index.htm" TargetMode="External"/><Relationship Id="rId20" Type="http://schemas.openxmlformats.org/officeDocument/2006/relationships/image" Target="../media/image56.png"/><Relationship Id="rId1" Type="http://schemas.openxmlformats.org/officeDocument/2006/relationships/slideLayout" Target="../slideLayouts/slideLayout13.xml"/><Relationship Id="rId6" Type="http://schemas.openxmlformats.org/officeDocument/2006/relationships/hyperlink" Target="https://www.youtube.com/watch?v=Od2AT4SWWe8" TargetMode="External"/><Relationship Id="rId11" Type="http://schemas.openxmlformats.org/officeDocument/2006/relationships/hyperlink" Target="https://openphysed.org/wp-content/uploads/2019/08/2024_ActiveSchools_FamilyPEWeekLetter.docx" TargetMode="External"/><Relationship Id="rId5" Type="http://schemas.openxmlformats.org/officeDocument/2006/relationships/hyperlink" Target="https://www.activeschoolsus.org/family-pe-week/" TargetMode="External"/><Relationship Id="rId15" Type="http://schemas.openxmlformats.org/officeDocument/2006/relationships/hyperlink" Target="https://www.activeschoolsus.org/about/advocacy/" TargetMode="External"/><Relationship Id="rId10" Type="http://schemas.openxmlformats.org/officeDocument/2006/relationships/hyperlink" Target="https://openphysed.org/wp-content/uploads/2019/08/BestPractice_ProfResponse_ParentLetter2024.docx" TargetMode="External"/><Relationship Id="rId19" Type="http://schemas.openxmlformats.org/officeDocument/2006/relationships/image" Target="../media/image55.png"/><Relationship Id="rId4" Type="http://schemas.openxmlformats.org/officeDocument/2006/relationships/hyperlink" Target="https://www2.heart.org/site/SPageServer?pagename=khc_resources_educational" TargetMode="External"/><Relationship Id="rId9" Type="http://schemas.openxmlformats.org/officeDocument/2006/relationships/hyperlink" Target="https://www.shapeamerica.org/MemberPortal/events/pesportweek/national-pe-and-sport-week.aspx" TargetMode="External"/><Relationship Id="rId14" Type="http://schemas.openxmlformats.org/officeDocument/2006/relationships/hyperlink" Target="https://nahpl.org/advocacy-toolbox/"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hyperlink" Target="mailto:Keithfurstenberg74@gmail.com"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hyperlink" Target="https://creativecommons.org/licenses/by/3.0/" TargetMode="External"/><Relationship Id="rId5" Type="http://schemas.openxmlformats.org/officeDocument/2006/relationships/hyperlink" Target="http://www.flickr.com/photos/143601516@N03/28011015990" TargetMode="External"/><Relationship Id="rId4" Type="http://schemas.openxmlformats.org/officeDocument/2006/relationships/image" Target="../media/image60.jpg"/></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5B177ED-6491-FAA9-2819-2F66D87267DC}"/>
              </a:ext>
            </a:extLst>
          </p:cNvPr>
          <p:cNvSpPr txBox="1">
            <a:spLocks/>
          </p:cNvSpPr>
          <p:nvPr/>
        </p:nvSpPr>
        <p:spPr>
          <a:xfrm>
            <a:off x="589430" y="5404833"/>
            <a:ext cx="11013140" cy="8309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3D4A76"/>
                </a:solidFill>
                <a:effectLst/>
                <a:uLnTx/>
                <a:uFillTx/>
                <a:latin typeface="Arial" panose="020B0604020202020204" pitchFamily="34" charset="0"/>
                <a:ea typeface="+mj-ea"/>
                <a:cs typeface="Arial" panose="020B0604020202020204" pitchFamily="34" charset="0"/>
              </a:rPr>
              <a:t>Presented By: Keith Furstenberg</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500" b="1" i="0" u="none" strike="noStrike" kern="1200" cap="none" spc="0" normalizeH="0" baseline="0" noProof="0" dirty="0">
                <a:ln>
                  <a:noFill/>
                </a:ln>
                <a:solidFill>
                  <a:srgbClr val="3D4A76"/>
                </a:solidFill>
                <a:effectLst/>
                <a:uLnTx/>
                <a:uFillTx/>
                <a:latin typeface="Arial" panose="020B0604020202020204" pitchFamily="34" charset="0"/>
                <a:ea typeface="+mj-ea"/>
                <a:cs typeface="Arial" panose="020B0604020202020204" pitchFamily="34" charset="0"/>
              </a:rPr>
              <a:t>@ keithfurstenberg74@gmail.com</a:t>
            </a:r>
          </a:p>
        </p:txBody>
      </p:sp>
      <p:sp>
        <p:nvSpPr>
          <p:cNvPr id="6" name="TextBox 5">
            <a:extLst>
              <a:ext uri="{FF2B5EF4-FFF2-40B4-BE49-F238E27FC236}">
                <a16:creationId xmlns:a16="http://schemas.microsoft.com/office/drawing/2014/main" id="{DA60BAF0-0CB9-24EE-6127-AD5FD40210FC}"/>
              </a:ext>
            </a:extLst>
          </p:cNvPr>
          <p:cNvSpPr txBox="1"/>
          <p:nvPr/>
        </p:nvSpPr>
        <p:spPr>
          <a:xfrm>
            <a:off x="957942" y="4571889"/>
            <a:ext cx="468695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Arial" panose="020B0604020202020204" pitchFamily="34" charset="0"/>
                <a:cs typeface="Arial" panose="020B0604020202020204" pitchFamily="34" charset="0"/>
              </a:rPr>
              <a:t>X</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Instagram / Facebook: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@OPENPhysEd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E180021C-F35E-AB55-FC76-216423380DF7}"/>
              </a:ext>
            </a:extLst>
          </p:cNvPr>
          <p:cNvSpPr txBox="1"/>
          <p:nvPr/>
        </p:nvSpPr>
        <p:spPr>
          <a:xfrm>
            <a:off x="445623" y="1325469"/>
            <a:ext cx="11300754"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C1022F"/>
                </a:solidFill>
                <a:effectLst/>
                <a:uLnTx/>
                <a:uFillTx/>
                <a:latin typeface="Arial" panose="020B0604020202020204" pitchFamily="34" charset="0"/>
                <a:ea typeface="+mn-ea"/>
                <a:cs typeface="Arial" panose="020B0604020202020204" pitchFamily="34" charset="0"/>
              </a:rPr>
              <a:t>Get Moving! Instant Activities to Start Your Class</a:t>
            </a:r>
          </a:p>
        </p:txBody>
      </p:sp>
      <p:pic>
        <p:nvPicPr>
          <p:cNvPr id="8" name="Picture 7">
            <a:extLst>
              <a:ext uri="{FF2B5EF4-FFF2-40B4-BE49-F238E27FC236}">
                <a16:creationId xmlns:a16="http://schemas.microsoft.com/office/drawing/2014/main" id="{7163C873-9A71-D3E9-7EFD-2D59D273BE25}"/>
              </a:ext>
            </a:extLst>
          </p:cNvPr>
          <p:cNvPicPr>
            <a:picLocks noChangeAspect="1"/>
          </p:cNvPicPr>
          <p:nvPr/>
        </p:nvPicPr>
        <p:blipFill rotWithShape="1">
          <a:blip r:embed="rId4"/>
          <a:srcRect l="30839" r="32214" b="26865"/>
          <a:stretch/>
        </p:blipFill>
        <p:spPr>
          <a:xfrm>
            <a:off x="7032978" y="2802797"/>
            <a:ext cx="3036711" cy="2444471"/>
          </a:xfrm>
          <a:prstGeom prst="rect">
            <a:avLst/>
          </a:prstGeom>
        </p:spPr>
      </p:pic>
    </p:spTree>
    <p:extLst>
      <p:ext uri="{BB962C8B-B14F-4D97-AF65-F5344CB8AC3E}">
        <p14:creationId xmlns:p14="http://schemas.microsoft.com/office/powerpoint/2010/main" val="1688708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1228D-76FC-C801-405F-547B7829F974}"/>
              </a:ext>
            </a:extLst>
          </p:cNvPr>
          <p:cNvSpPr>
            <a:spLocks noGrp="1"/>
          </p:cNvSpPr>
          <p:nvPr>
            <p:ph type="ctrTitle"/>
          </p:nvPr>
        </p:nvSpPr>
        <p:spPr/>
        <p:txBody>
          <a:bodyPr>
            <a:normAutofit fontScale="90000"/>
          </a:bodyPr>
          <a:lstStyle/>
          <a:p>
            <a:r>
              <a:rPr lang="en-US" dirty="0"/>
              <a:t>What other skills or modifications can you create?</a:t>
            </a:r>
          </a:p>
        </p:txBody>
      </p:sp>
      <p:sp>
        <p:nvSpPr>
          <p:cNvPr id="3" name="Subtitle 2">
            <a:extLst>
              <a:ext uri="{FF2B5EF4-FFF2-40B4-BE49-F238E27FC236}">
                <a16:creationId xmlns:a16="http://schemas.microsoft.com/office/drawing/2014/main" id="{F7F87EC1-48BF-29BD-890D-03377506741B}"/>
              </a:ext>
            </a:extLst>
          </p:cNvPr>
          <p:cNvSpPr>
            <a:spLocks noGrp="1"/>
          </p:cNvSpPr>
          <p:nvPr>
            <p:ph type="subTitle" idx="1"/>
          </p:nvPr>
        </p:nvSpPr>
        <p:spPr/>
        <p:txBody>
          <a:bodyPr>
            <a:normAutofit/>
          </a:bodyPr>
          <a:lstStyle/>
          <a:p>
            <a:r>
              <a:rPr lang="en-US" sz="8800" dirty="0"/>
              <a:t>3, 5, 7 </a:t>
            </a:r>
          </a:p>
        </p:txBody>
      </p:sp>
      <p:pic>
        <p:nvPicPr>
          <p:cNvPr id="5" name="Picture 4" descr="A close-up of a football ball&#10;&#10;Description automatically generated">
            <a:extLst>
              <a:ext uri="{FF2B5EF4-FFF2-40B4-BE49-F238E27FC236}">
                <a16:creationId xmlns:a16="http://schemas.microsoft.com/office/drawing/2014/main" id="{9A92992B-46DB-6DB5-B587-FF7BFB6AB8C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524000" y="3602038"/>
            <a:ext cx="2703871" cy="1903361"/>
          </a:xfrm>
          <a:prstGeom prst="rect">
            <a:avLst/>
          </a:prstGeom>
        </p:spPr>
      </p:pic>
      <p:pic>
        <p:nvPicPr>
          <p:cNvPr id="7" name="Picture 6" descr="A white frisbee with a black background&#10;&#10;Description automatically generated">
            <a:extLst>
              <a:ext uri="{FF2B5EF4-FFF2-40B4-BE49-F238E27FC236}">
                <a16:creationId xmlns:a16="http://schemas.microsoft.com/office/drawing/2014/main" id="{75854D40-1979-2E34-769F-35186D2D0078}"/>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67811" y="258478"/>
            <a:ext cx="2077067" cy="2188245"/>
          </a:xfrm>
          <a:prstGeom prst="rect">
            <a:avLst/>
          </a:prstGeom>
        </p:spPr>
      </p:pic>
      <p:pic>
        <p:nvPicPr>
          <p:cNvPr id="10" name="Picture 9" descr="A paddles and a ball on a court&#10;&#10;Description automatically generated">
            <a:extLst>
              <a:ext uri="{FF2B5EF4-FFF2-40B4-BE49-F238E27FC236}">
                <a16:creationId xmlns:a16="http://schemas.microsoft.com/office/drawing/2014/main" id="{15E66AAB-69E9-AE61-A316-E3F766D30A74}"/>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7864056" y="3987178"/>
            <a:ext cx="4046735" cy="1631490"/>
          </a:xfrm>
          <a:prstGeom prst="rect">
            <a:avLst/>
          </a:prstGeom>
        </p:spPr>
      </p:pic>
      <p:sp>
        <p:nvSpPr>
          <p:cNvPr id="11" name="TextBox 10">
            <a:extLst>
              <a:ext uri="{FF2B5EF4-FFF2-40B4-BE49-F238E27FC236}">
                <a16:creationId xmlns:a16="http://schemas.microsoft.com/office/drawing/2014/main" id="{10EAA2CE-D6EA-285D-640A-81B08AFFF16B}"/>
              </a:ext>
            </a:extLst>
          </p:cNvPr>
          <p:cNvSpPr txBox="1"/>
          <p:nvPr/>
        </p:nvSpPr>
        <p:spPr>
          <a:xfrm>
            <a:off x="6875076" y="6129691"/>
            <a:ext cx="1167711" cy="646331"/>
          </a:xfrm>
          <a:prstGeom prst="rect">
            <a:avLst/>
          </a:prstGeom>
          <a:noFill/>
        </p:spPr>
        <p:txBody>
          <a:bodyPr wrap="square" rtlCol="0">
            <a:spAutoFit/>
          </a:bodyPr>
          <a:lstStyle/>
          <a:p>
            <a:r>
              <a:rPr lang="en-US" sz="900">
                <a:hlinkClick r:id="rId7" tooltip="https://www.footbasket.com/2020/11/3-easy-pickleball-tips-for-beginners.html"/>
              </a:rPr>
              <a:t>This Photo</a:t>
            </a:r>
            <a:r>
              <a:rPr lang="en-US" sz="900"/>
              <a:t> by Unknown Author is licensed under </a:t>
            </a:r>
            <a:r>
              <a:rPr lang="en-US" sz="900">
                <a:hlinkClick r:id="rId8" tooltip="https://creativecommons.org/licenses/by-nc-nd/3.0/"/>
              </a:rPr>
              <a:t>CC BY-NC-ND</a:t>
            </a:r>
            <a:endParaRPr lang="en-US" sz="900"/>
          </a:p>
        </p:txBody>
      </p:sp>
      <p:pic>
        <p:nvPicPr>
          <p:cNvPr id="13" name="Picture 12" descr="A close up of a basketball&#10;&#10;Description automatically generated">
            <a:extLst>
              <a:ext uri="{FF2B5EF4-FFF2-40B4-BE49-F238E27FC236}">
                <a16:creationId xmlns:a16="http://schemas.microsoft.com/office/drawing/2014/main" id="{7C7C8C6C-F747-A87C-95BF-B9E5B17AEE53}"/>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7670720" y="46661"/>
            <a:ext cx="2041991" cy="2040832"/>
          </a:xfrm>
          <a:prstGeom prst="rect">
            <a:avLst/>
          </a:prstGeom>
        </p:spPr>
      </p:pic>
    </p:spTree>
    <p:extLst>
      <p:ext uri="{BB962C8B-B14F-4D97-AF65-F5344CB8AC3E}">
        <p14:creationId xmlns:p14="http://schemas.microsoft.com/office/powerpoint/2010/main" val="1570437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82;p159">
            <a:extLst>
              <a:ext uri="{FF2B5EF4-FFF2-40B4-BE49-F238E27FC236}">
                <a16:creationId xmlns:a16="http://schemas.microsoft.com/office/drawing/2014/main" id="{32479F42-E4CC-41DD-4814-C5CD3FFD360B}"/>
              </a:ext>
            </a:extLst>
          </p:cNvPr>
          <p:cNvSpPr txBox="1">
            <a:spLocks/>
          </p:cNvSpPr>
          <p:nvPr/>
        </p:nvSpPr>
        <p:spPr>
          <a:xfrm>
            <a:off x="250950" y="159137"/>
            <a:ext cx="11690100" cy="670263"/>
          </a:xfrm>
          <a:prstGeom prst="rect">
            <a:avLst/>
          </a:prstGeom>
          <a:noFill/>
          <a:ln>
            <a:noFill/>
          </a:ln>
        </p:spPr>
        <p:txBody>
          <a:bodyPr spcFirstLastPara="1" wrap="square" lIns="91425" tIns="45700" rIns="91425" bIns="457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
                <a:prstClr val="black"/>
              </a:buClr>
              <a:buSzPts val="4000"/>
              <a:buFont typeface="Arial Black"/>
              <a:buNone/>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Arial Black"/>
                <a:cs typeface="Arial Black"/>
                <a:sym typeface="Arial Black"/>
              </a:rPr>
              <a:t>#</a:t>
            </a:r>
            <a:r>
              <a:rPr kumimoji="0" lang="en-US" sz="4000" b="1" i="0" u="none" strike="noStrike" kern="1200" cap="none" spc="0" normalizeH="0" baseline="0" noProof="0" dirty="0" err="1">
                <a:ln>
                  <a:noFill/>
                </a:ln>
                <a:solidFill>
                  <a:prstClr val="black"/>
                </a:solidFill>
                <a:effectLst/>
                <a:uLnTx/>
                <a:uFillTx/>
                <a:latin typeface="Arial Black" panose="020B0A04020102020204" pitchFamily="34" charset="0"/>
                <a:ea typeface="Arial Black"/>
                <a:cs typeface="Arial Black"/>
                <a:sym typeface="Arial Black"/>
              </a:rPr>
              <a:t>TeachersHelpingTeachers</a:t>
            </a:r>
            <a:endParaRPr kumimoji="0" lang="en-US" sz="4000" b="1" i="0" u="none" strike="noStrike" kern="1200" cap="none" spc="0" normalizeH="0" baseline="0" noProof="0" dirty="0">
              <a:ln>
                <a:noFill/>
              </a:ln>
              <a:solidFill>
                <a:prstClr val="black"/>
              </a:solidFill>
              <a:effectLst/>
              <a:uLnTx/>
              <a:uFillTx/>
              <a:latin typeface="Arial Black" panose="020B0A04020102020204" pitchFamily="34" charset="0"/>
              <a:ea typeface="Arial Black"/>
              <a:cs typeface="Arial Black"/>
              <a:sym typeface="Arial Black"/>
            </a:endParaRPr>
          </a:p>
        </p:txBody>
      </p:sp>
      <p:sp>
        <p:nvSpPr>
          <p:cNvPr id="5" name="Google Shape;884;p159">
            <a:extLst>
              <a:ext uri="{FF2B5EF4-FFF2-40B4-BE49-F238E27FC236}">
                <a16:creationId xmlns:a16="http://schemas.microsoft.com/office/drawing/2014/main" id="{EBB4A305-4556-C141-EA80-4BE2626951B4}"/>
              </a:ext>
            </a:extLst>
          </p:cNvPr>
          <p:cNvSpPr txBox="1"/>
          <p:nvPr/>
        </p:nvSpPr>
        <p:spPr>
          <a:xfrm>
            <a:off x="589886" y="1248811"/>
            <a:ext cx="5688994" cy="4647386"/>
          </a:xfrm>
          <a:prstGeom prst="rect">
            <a:avLst/>
          </a:prstGeom>
          <a:noFill/>
          <a:ln>
            <a:noFill/>
          </a:ln>
        </p:spPr>
        <p:txBody>
          <a:bodyPr spcFirstLastPara="1" wrap="square" lIns="91425" tIns="45700" rIns="91425" bIns="45700" anchor="t" anchorCtr="0">
            <a:spAutoFit/>
          </a:bodyPr>
          <a:lstStyle/>
          <a:p>
            <a:r>
              <a:rPr lang="en-US" sz="4000" b="1" dirty="0">
                <a:latin typeface="Arial" panose="020B0604020202020204" pitchFamily="34" charset="0"/>
                <a:cs typeface="Arial" panose="020B0604020202020204" pitchFamily="34" charset="0"/>
              </a:rPr>
              <a:t>Since launching in 2015, we have served:</a:t>
            </a:r>
          </a:p>
          <a:p>
            <a:pPr marL="571500" indent="-571500">
              <a:buFont typeface="Wingdings" pitchFamily="2" charset="2"/>
              <a:buChar char="ü"/>
            </a:pPr>
            <a:r>
              <a:rPr lang="en-US" sz="3600" dirty="0">
                <a:latin typeface="Arial" panose="020B0604020202020204" pitchFamily="34" charset="0"/>
                <a:cs typeface="Arial" panose="020B0604020202020204" pitchFamily="34" charset="0"/>
              </a:rPr>
              <a:t>170,000+ teachers</a:t>
            </a:r>
          </a:p>
          <a:p>
            <a:pPr marL="571500" indent="-571500">
              <a:buFont typeface="Wingdings" pitchFamily="2" charset="2"/>
              <a:buChar char="ü"/>
            </a:pPr>
            <a:r>
              <a:rPr lang="en-US" sz="3600" dirty="0">
                <a:latin typeface="Arial" panose="020B0604020202020204" pitchFamily="34" charset="0"/>
                <a:cs typeface="Arial" panose="020B0604020202020204" pitchFamily="34" charset="0"/>
              </a:rPr>
              <a:t>90 million students</a:t>
            </a:r>
          </a:p>
          <a:p>
            <a:pPr marL="571500" indent="-571500">
              <a:buFont typeface="Wingdings" pitchFamily="2" charset="2"/>
              <a:buChar char="ü"/>
            </a:pPr>
            <a:r>
              <a:rPr lang="en-US" sz="3600" dirty="0">
                <a:latin typeface="Arial" panose="020B0604020202020204" pitchFamily="34" charset="0"/>
                <a:cs typeface="Arial" panose="020B0604020202020204" pitchFamily="34" charset="0"/>
              </a:rPr>
              <a:t>8.6 million downloads</a:t>
            </a:r>
          </a:p>
          <a:p>
            <a:pPr marL="571500" indent="-571500">
              <a:buFont typeface="Wingdings" pitchFamily="2" charset="2"/>
              <a:buChar char="ü"/>
            </a:pPr>
            <a:r>
              <a:rPr lang="en-US" sz="3600" dirty="0">
                <a:latin typeface="Arial" panose="020B0604020202020204" pitchFamily="34" charset="0"/>
                <a:cs typeface="Arial" panose="020B0604020202020204" pitchFamily="34" charset="0"/>
              </a:rPr>
              <a:t>10,000+ resources</a:t>
            </a:r>
          </a:p>
          <a:p>
            <a:pPr marL="571500" indent="-571500">
              <a:buFont typeface="Wingdings" pitchFamily="2" charset="2"/>
              <a:buChar char="ü"/>
            </a:pPr>
            <a:r>
              <a:rPr lang="en-US" sz="3600" dirty="0">
                <a:latin typeface="Arial" panose="020B0604020202020204" pitchFamily="34" charset="0"/>
                <a:cs typeface="Arial" panose="020B0604020202020204" pitchFamily="34" charset="0"/>
              </a:rPr>
              <a:t>$100,000,000 value of free resources</a:t>
            </a:r>
          </a:p>
        </p:txBody>
      </p:sp>
      <p:pic>
        <p:nvPicPr>
          <p:cNvPr id="6" name="Picture 5" descr="A logo for a training team&#10;&#10;Description automatically generated">
            <a:extLst>
              <a:ext uri="{FF2B5EF4-FFF2-40B4-BE49-F238E27FC236}">
                <a16:creationId xmlns:a16="http://schemas.microsoft.com/office/drawing/2014/main" id="{08E811B8-3A6D-6C21-F6CE-9392D2495A02}"/>
              </a:ext>
            </a:extLst>
          </p:cNvPr>
          <p:cNvPicPr>
            <a:picLocks noChangeAspect="1"/>
          </p:cNvPicPr>
          <p:nvPr/>
        </p:nvPicPr>
        <p:blipFill>
          <a:blip r:embed="rId3"/>
          <a:stretch>
            <a:fillRect/>
          </a:stretch>
        </p:blipFill>
        <p:spPr>
          <a:xfrm>
            <a:off x="6707119" y="1129004"/>
            <a:ext cx="4573456" cy="4667256"/>
          </a:xfrm>
          <a:prstGeom prst="rect">
            <a:avLst/>
          </a:prstGeom>
        </p:spPr>
      </p:pic>
    </p:spTree>
    <p:extLst>
      <p:ext uri="{BB962C8B-B14F-4D97-AF65-F5344CB8AC3E}">
        <p14:creationId xmlns:p14="http://schemas.microsoft.com/office/powerpoint/2010/main" val="1382328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E7483-D32C-04A9-44C6-7F22A83988D0}"/>
              </a:ext>
            </a:extLst>
          </p:cNvPr>
          <p:cNvSpPr>
            <a:spLocks noGrp="1"/>
          </p:cNvSpPr>
          <p:nvPr>
            <p:ph type="title"/>
          </p:nvPr>
        </p:nvSpPr>
        <p:spPr>
          <a:xfrm>
            <a:off x="838200" y="365126"/>
            <a:ext cx="10515600" cy="861890"/>
          </a:xfrm>
        </p:spPr>
        <p:txBody>
          <a:bodyPr/>
          <a:lstStyle/>
          <a:p>
            <a:endParaRPr lang="en-US" dirty="0"/>
          </a:p>
        </p:txBody>
      </p:sp>
      <p:pic>
        <p:nvPicPr>
          <p:cNvPr id="5" name="Content Placeholder 4">
            <a:extLst>
              <a:ext uri="{FF2B5EF4-FFF2-40B4-BE49-F238E27FC236}">
                <a16:creationId xmlns:a16="http://schemas.microsoft.com/office/drawing/2014/main" id="{725B88C1-E9AE-01D8-EFD1-5D6AEAB1DDAD}"/>
              </a:ext>
            </a:extLst>
          </p:cNvPr>
          <p:cNvPicPr>
            <a:picLocks noGrp="1" noChangeAspect="1"/>
          </p:cNvPicPr>
          <p:nvPr>
            <p:ph idx="1"/>
          </p:nvPr>
        </p:nvPicPr>
        <p:blipFill>
          <a:blip r:embed="rId2"/>
          <a:stretch>
            <a:fillRect/>
          </a:stretch>
        </p:blipFill>
        <p:spPr>
          <a:xfrm>
            <a:off x="85969" y="1227016"/>
            <a:ext cx="7526216" cy="4634523"/>
          </a:xfrm>
        </p:spPr>
      </p:pic>
      <p:pic>
        <p:nvPicPr>
          <p:cNvPr id="7" name="Picture 6">
            <a:extLst>
              <a:ext uri="{FF2B5EF4-FFF2-40B4-BE49-F238E27FC236}">
                <a16:creationId xmlns:a16="http://schemas.microsoft.com/office/drawing/2014/main" id="{269F748F-DDE2-A15D-96BB-16F94CC5BAFA}"/>
              </a:ext>
            </a:extLst>
          </p:cNvPr>
          <p:cNvPicPr>
            <a:picLocks noChangeAspect="1"/>
          </p:cNvPicPr>
          <p:nvPr/>
        </p:nvPicPr>
        <p:blipFill>
          <a:blip r:embed="rId3"/>
          <a:stretch>
            <a:fillRect/>
          </a:stretch>
        </p:blipFill>
        <p:spPr>
          <a:xfrm>
            <a:off x="7126654" y="1919120"/>
            <a:ext cx="4712678" cy="3774387"/>
          </a:xfrm>
          <a:prstGeom prst="rect">
            <a:avLst/>
          </a:prstGeom>
        </p:spPr>
      </p:pic>
    </p:spTree>
    <p:extLst>
      <p:ext uri="{BB962C8B-B14F-4D97-AF65-F5344CB8AC3E}">
        <p14:creationId xmlns:p14="http://schemas.microsoft.com/office/powerpoint/2010/main" val="64011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27"/>
          <p:cNvPicPr preferRelativeResize="0"/>
          <p:nvPr/>
        </p:nvPicPr>
        <p:blipFill rotWithShape="1">
          <a:blip r:embed="rId3">
            <a:alphaModFix/>
          </a:blip>
          <a:srcRect l="34568" t="23318" r="17049" b="62083"/>
          <a:stretch/>
        </p:blipFill>
        <p:spPr>
          <a:xfrm>
            <a:off x="117750" y="0"/>
            <a:ext cx="9462850" cy="1386326"/>
          </a:xfrm>
          <a:prstGeom prst="rect">
            <a:avLst/>
          </a:prstGeom>
          <a:noFill/>
          <a:ln>
            <a:noFill/>
          </a:ln>
        </p:spPr>
      </p:pic>
      <p:pic>
        <p:nvPicPr>
          <p:cNvPr id="227" name="Google Shape;227;p27"/>
          <p:cNvPicPr preferRelativeResize="0"/>
          <p:nvPr/>
        </p:nvPicPr>
        <p:blipFill rotWithShape="1">
          <a:blip r:embed="rId3">
            <a:alphaModFix/>
          </a:blip>
          <a:srcRect l="62426" t="51738" r="19309" b="17500"/>
          <a:stretch/>
        </p:blipFill>
        <p:spPr>
          <a:xfrm>
            <a:off x="7579125" y="1331876"/>
            <a:ext cx="4427227" cy="4440026"/>
          </a:xfrm>
          <a:prstGeom prst="rect">
            <a:avLst/>
          </a:prstGeom>
          <a:noFill/>
          <a:ln>
            <a:noFill/>
          </a:ln>
        </p:spPr>
      </p:pic>
      <p:pic>
        <p:nvPicPr>
          <p:cNvPr id="228" name="Google Shape;228;p27"/>
          <p:cNvPicPr preferRelativeResize="0"/>
          <p:nvPr/>
        </p:nvPicPr>
        <p:blipFill rotWithShape="1">
          <a:blip r:embed="rId4">
            <a:alphaModFix/>
          </a:blip>
          <a:srcRect t="11076" b="8891"/>
          <a:stretch/>
        </p:blipFill>
        <p:spPr>
          <a:xfrm>
            <a:off x="3508475" y="2500800"/>
            <a:ext cx="3481950" cy="2579425"/>
          </a:xfrm>
          <a:prstGeom prst="rect">
            <a:avLst/>
          </a:prstGeom>
          <a:noFill/>
          <a:ln>
            <a:noFill/>
          </a:ln>
        </p:spPr>
      </p:pic>
      <p:pic>
        <p:nvPicPr>
          <p:cNvPr id="229" name="Google Shape;229;p27"/>
          <p:cNvPicPr preferRelativeResize="0"/>
          <p:nvPr/>
        </p:nvPicPr>
        <p:blipFill rotWithShape="1">
          <a:blip r:embed="rId5">
            <a:alphaModFix/>
          </a:blip>
          <a:srcRect t="15240" b="18380"/>
          <a:stretch/>
        </p:blipFill>
        <p:spPr>
          <a:xfrm>
            <a:off x="284750" y="1386325"/>
            <a:ext cx="2879350" cy="1574675"/>
          </a:xfrm>
          <a:prstGeom prst="rect">
            <a:avLst/>
          </a:prstGeom>
          <a:noFill/>
          <a:ln>
            <a:noFill/>
          </a:ln>
        </p:spPr>
      </p:pic>
      <p:pic>
        <p:nvPicPr>
          <p:cNvPr id="230" name="Google Shape;230;p27"/>
          <p:cNvPicPr preferRelativeResize="0"/>
          <p:nvPr/>
        </p:nvPicPr>
        <p:blipFill rotWithShape="1">
          <a:blip r:embed="rId6">
            <a:alphaModFix/>
          </a:blip>
          <a:srcRect l="50400" t="44426" r="33686" b="17937"/>
          <a:stretch/>
        </p:blipFill>
        <p:spPr>
          <a:xfrm>
            <a:off x="485675" y="2961000"/>
            <a:ext cx="2434099" cy="28844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5">
          <a:extLst>
            <a:ext uri="{FF2B5EF4-FFF2-40B4-BE49-F238E27FC236}">
              <a16:creationId xmlns:a16="http://schemas.microsoft.com/office/drawing/2014/main" id="{21D64CDE-E90F-8B43-758A-E222223AA3A0}"/>
            </a:ext>
          </a:extLst>
        </p:cNvPr>
        <p:cNvGrpSpPr/>
        <p:nvPr/>
      </p:nvGrpSpPr>
      <p:grpSpPr>
        <a:xfrm>
          <a:off x="0" y="0"/>
          <a:ext cx="0" cy="0"/>
          <a:chOff x="0" y="0"/>
          <a:chExt cx="0" cy="0"/>
        </a:xfrm>
      </p:grpSpPr>
      <p:pic>
        <p:nvPicPr>
          <p:cNvPr id="226" name="Google Shape;226;p27">
            <a:extLst>
              <a:ext uri="{FF2B5EF4-FFF2-40B4-BE49-F238E27FC236}">
                <a16:creationId xmlns:a16="http://schemas.microsoft.com/office/drawing/2014/main" id="{C48218C4-981C-2516-ED8E-4C775EA47FFC}"/>
              </a:ext>
            </a:extLst>
          </p:cNvPr>
          <p:cNvPicPr preferRelativeResize="0"/>
          <p:nvPr/>
        </p:nvPicPr>
        <p:blipFill rotWithShape="1">
          <a:blip r:embed="rId3">
            <a:alphaModFix/>
          </a:blip>
          <a:srcRect l="34568" t="23318" r="17049" b="62083"/>
          <a:stretch/>
        </p:blipFill>
        <p:spPr>
          <a:xfrm>
            <a:off x="117750" y="0"/>
            <a:ext cx="9462850" cy="1386326"/>
          </a:xfrm>
          <a:prstGeom prst="rect">
            <a:avLst/>
          </a:prstGeom>
          <a:noFill/>
          <a:ln>
            <a:noFill/>
          </a:ln>
        </p:spPr>
      </p:pic>
      <p:pic>
        <p:nvPicPr>
          <p:cNvPr id="227" name="Google Shape;227;p27">
            <a:extLst>
              <a:ext uri="{FF2B5EF4-FFF2-40B4-BE49-F238E27FC236}">
                <a16:creationId xmlns:a16="http://schemas.microsoft.com/office/drawing/2014/main" id="{0E5368CE-E842-5B0B-B263-7E002491204E}"/>
              </a:ext>
            </a:extLst>
          </p:cNvPr>
          <p:cNvPicPr preferRelativeResize="0"/>
          <p:nvPr/>
        </p:nvPicPr>
        <p:blipFill rotWithShape="1">
          <a:blip r:embed="rId3">
            <a:alphaModFix/>
          </a:blip>
          <a:srcRect l="62426" t="51738" r="19309" b="17500"/>
          <a:stretch/>
        </p:blipFill>
        <p:spPr>
          <a:xfrm>
            <a:off x="8347587" y="1331876"/>
            <a:ext cx="3658765" cy="3810395"/>
          </a:xfrm>
          <a:prstGeom prst="rect">
            <a:avLst/>
          </a:prstGeom>
          <a:noFill/>
          <a:ln>
            <a:noFill/>
          </a:ln>
        </p:spPr>
      </p:pic>
      <p:pic>
        <p:nvPicPr>
          <p:cNvPr id="230" name="Google Shape;230;p27">
            <a:extLst>
              <a:ext uri="{FF2B5EF4-FFF2-40B4-BE49-F238E27FC236}">
                <a16:creationId xmlns:a16="http://schemas.microsoft.com/office/drawing/2014/main" id="{D4622CEA-639B-20F9-D06C-BAF881842BAA}"/>
              </a:ext>
            </a:extLst>
          </p:cNvPr>
          <p:cNvPicPr preferRelativeResize="0"/>
          <p:nvPr/>
        </p:nvPicPr>
        <p:blipFill rotWithShape="1">
          <a:blip r:embed="rId4">
            <a:alphaModFix/>
          </a:blip>
          <a:srcRect l="50400" t="44426" r="33686" b="17937"/>
          <a:stretch/>
        </p:blipFill>
        <p:spPr>
          <a:xfrm>
            <a:off x="117751" y="4508334"/>
            <a:ext cx="1130946" cy="1386326"/>
          </a:xfrm>
          <a:prstGeom prst="rect">
            <a:avLst/>
          </a:prstGeom>
          <a:noFill/>
          <a:ln>
            <a:noFill/>
          </a:ln>
        </p:spPr>
      </p:pic>
      <p:sp>
        <p:nvSpPr>
          <p:cNvPr id="3" name="TextBox 2">
            <a:extLst>
              <a:ext uri="{FF2B5EF4-FFF2-40B4-BE49-F238E27FC236}">
                <a16:creationId xmlns:a16="http://schemas.microsoft.com/office/drawing/2014/main" id="{588E3EAA-FD45-C888-3EED-EED50F4B995F}"/>
              </a:ext>
            </a:extLst>
          </p:cNvPr>
          <p:cNvSpPr txBox="1"/>
          <p:nvPr/>
        </p:nvSpPr>
        <p:spPr>
          <a:xfrm>
            <a:off x="1111044" y="1541591"/>
            <a:ext cx="7118555" cy="3416320"/>
          </a:xfrm>
          <a:prstGeom prst="rect">
            <a:avLst/>
          </a:prstGeom>
          <a:noFill/>
        </p:spPr>
        <p:txBody>
          <a:bodyPr wrap="square">
            <a:spAutoFit/>
          </a:bodyPr>
          <a:lstStyle/>
          <a:p>
            <a:pPr algn="l"/>
            <a:r>
              <a:rPr lang="en-US" sz="1800" b="0" i="0" dirty="0">
                <a:solidFill>
                  <a:srgbClr val="000000"/>
                </a:solidFill>
                <a:effectLst/>
                <a:latin typeface="Times New Roman" panose="02020603050405020304" pitchFamily="18" charset="0"/>
              </a:rPr>
              <a:t>Activity Procedures:</a:t>
            </a:r>
          </a:p>
          <a:p>
            <a:pPr algn="l"/>
            <a:r>
              <a:rPr lang="en-US" sz="1800" b="0" i="0" dirty="0">
                <a:solidFill>
                  <a:srgbClr val="000000"/>
                </a:solidFill>
                <a:effectLst/>
                <a:latin typeface="Times New Roman" panose="02020603050405020304" pitchFamily="18" charset="0"/>
              </a:rPr>
              <a:t>1. It’s time for Partner Flip the Hoop. The object of the game is for you and your partner to move your hoop to the center of the activity area. You’ll do that by tossing the bean bag from the spot marker into the hoop. Every successful toss will get your hoop closer to the center.</a:t>
            </a:r>
          </a:p>
          <a:p>
            <a:pPr algn="l"/>
            <a:r>
              <a:rPr lang="en-US" sz="1800" b="0" i="0" dirty="0">
                <a:solidFill>
                  <a:srgbClr val="000000"/>
                </a:solidFill>
                <a:effectLst/>
                <a:latin typeface="Times New Roman" panose="02020603050405020304" pitchFamily="18" charset="0"/>
              </a:rPr>
              <a:t>2. 1 partner begins as the </a:t>
            </a:r>
            <a:r>
              <a:rPr lang="en-US" sz="1800" b="0" i="0" dirty="0" err="1">
                <a:solidFill>
                  <a:srgbClr val="000000"/>
                </a:solidFill>
                <a:effectLst/>
                <a:latin typeface="Times New Roman" panose="02020603050405020304" pitchFamily="18" charset="0"/>
              </a:rPr>
              <a:t>Tosser</a:t>
            </a:r>
            <a:r>
              <a:rPr lang="en-US" sz="1800" b="0" i="0" dirty="0">
                <a:solidFill>
                  <a:srgbClr val="000000"/>
                </a:solidFill>
                <a:effectLst/>
                <a:latin typeface="Times New Roman" panose="02020603050405020304" pitchFamily="18" charset="0"/>
              </a:rPr>
              <a:t>, and the other is the flipper. On the start signal, the </a:t>
            </a:r>
            <a:r>
              <a:rPr lang="en-US" sz="1800" b="0" i="0" dirty="0" err="1">
                <a:solidFill>
                  <a:srgbClr val="000000"/>
                </a:solidFill>
                <a:effectLst/>
                <a:latin typeface="Times New Roman" panose="02020603050405020304" pitchFamily="18" charset="0"/>
              </a:rPr>
              <a:t>Tosser</a:t>
            </a:r>
            <a:r>
              <a:rPr lang="en-US" sz="1800" b="0" i="0" dirty="0">
                <a:solidFill>
                  <a:srgbClr val="000000"/>
                </a:solidFill>
                <a:effectLst/>
                <a:latin typeface="Times New Roman" panose="02020603050405020304" pitchFamily="18" charset="0"/>
              </a:rPr>
              <a:t> tosses the bean bag into the hoop. The Flipper flips the hoop toward the center, picks up the bean bag, and changes places with the </a:t>
            </a:r>
            <a:r>
              <a:rPr lang="en-US" sz="1800" b="0" i="0" dirty="0" err="1">
                <a:solidFill>
                  <a:srgbClr val="000000"/>
                </a:solidFill>
                <a:effectLst/>
                <a:latin typeface="Times New Roman" panose="02020603050405020304" pitchFamily="18" charset="0"/>
              </a:rPr>
              <a:t>Tosser</a:t>
            </a:r>
            <a:r>
              <a:rPr lang="en-US" sz="1800" b="0" i="0" dirty="0">
                <a:solidFill>
                  <a:srgbClr val="000000"/>
                </a:solidFill>
                <a:effectLst/>
                <a:latin typeface="Times New Roman" panose="02020603050405020304" pitchFamily="18" charset="0"/>
              </a:rPr>
              <a:t>. Continue this way until you make it to the center, then reset and being again.</a:t>
            </a:r>
          </a:p>
          <a:p>
            <a:pPr algn="l"/>
            <a:r>
              <a:rPr lang="en-US" sz="1800" b="0" i="0" dirty="0">
                <a:solidFill>
                  <a:srgbClr val="000000"/>
                </a:solidFill>
                <a:effectLst/>
                <a:latin typeface="Times New Roman" panose="02020603050405020304" pitchFamily="18" charset="0"/>
              </a:rPr>
              <a:t>3. If a toss falls outside of the hoop, the flipper will pick up the ban bag without flipping the hoop before changing places with the tagger.</a:t>
            </a:r>
          </a:p>
        </p:txBody>
      </p:sp>
    </p:spTree>
    <p:extLst>
      <p:ext uri="{BB962C8B-B14F-4D97-AF65-F5344CB8AC3E}">
        <p14:creationId xmlns:p14="http://schemas.microsoft.com/office/powerpoint/2010/main" val="1720881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C8357FE-DCBB-8DB0-9C65-1B222D0BC9A7}"/>
              </a:ext>
            </a:extLst>
          </p:cNvPr>
          <p:cNvSpPr>
            <a:spLocks noGrp="1"/>
          </p:cNvSpPr>
          <p:nvPr>
            <p:ph type="title"/>
          </p:nvPr>
        </p:nvSpPr>
        <p:spPr>
          <a:xfrm>
            <a:off x="545592" y="463463"/>
            <a:ext cx="10515600" cy="695195"/>
          </a:xfrm>
        </p:spPr>
        <p:txBody>
          <a:bodyPr>
            <a:normAutofit/>
          </a:bodyPr>
          <a:lstStyle/>
          <a:p>
            <a:r>
              <a:rPr lang="en-US" sz="3200" b="1" dirty="0">
                <a:latin typeface="Arial" panose="020B0604020202020204" pitchFamily="34" charset="0"/>
                <a:cs typeface="Arial" panose="020B0604020202020204" pitchFamily="34" charset="0"/>
              </a:rPr>
              <a:t>Breaking Down An Activity Plan</a:t>
            </a:r>
          </a:p>
        </p:txBody>
      </p:sp>
      <p:sp>
        <p:nvSpPr>
          <p:cNvPr id="5" name="Content Placeholder 2">
            <a:extLst>
              <a:ext uri="{FF2B5EF4-FFF2-40B4-BE49-F238E27FC236}">
                <a16:creationId xmlns:a16="http://schemas.microsoft.com/office/drawing/2014/main" id="{12D2C1C5-3B46-8D83-D7A7-B5618F3D9821}"/>
              </a:ext>
            </a:extLst>
          </p:cNvPr>
          <p:cNvSpPr>
            <a:spLocks noGrp="1"/>
          </p:cNvSpPr>
          <p:nvPr>
            <p:ph idx="1"/>
          </p:nvPr>
        </p:nvSpPr>
        <p:spPr>
          <a:xfrm>
            <a:off x="545592" y="1718964"/>
            <a:ext cx="6477000" cy="3873717"/>
          </a:xfrm>
        </p:spPr>
        <p:txBody>
          <a:bodyPr>
            <a:normAutofit lnSpcReduction="1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Activity Plans Include:</a:t>
            </a:r>
          </a:p>
          <a:p>
            <a:pPr marL="914400" marR="0" lvl="1" indent="-457200" algn="l" defTabSz="10342563"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Student Targets</a:t>
            </a:r>
          </a:p>
          <a:p>
            <a:pPr marL="914400" marR="0" lvl="1" indent="-457200" algn="l" defTabSz="10342563"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Activity Set-Up &amp; Procedure</a:t>
            </a:r>
          </a:p>
          <a:p>
            <a:pPr marL="914400" marR="0" lvl="1" indent="-457200" algn="l" defTabSz="10342563"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Teaching Cues</a:t>
            </a:r>
          </a:p>
          <a:p>
            <a:pPr marL="914400" marR="0" lvl="1" indent="-457200" algn="l" defTabSz="10342563"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Grade-level Progressions </a:t>
            </a:r>
          </a:p>
          <a:p>
            <a:pPr marL="914400" marR="0" lvl="1" indent="-457200" algn="l" defTabSz="10342563"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Easy to Follow Diagram</a:t>
            </a:r>
          </a:p>
          <a:p>
            <a:pPr marL="914400" marR="0" lvl="1" indent="-457200" algn="l" defTabSz="10342563"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Universal Design for Learning</a:t>
            </a:r>
          </a:p>
          <a:p>
            <a:pPr marL="914400" marR="0" lvl="1" indent="-457200" algn="l" defTabSz="10342563"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Suggested Academic Language</a:t>
            </a:r>
          </a:p>
          <a:p>
            <a:pPr marL="914400" marR="0" lvl="1" indent="-457200" algn="l" defTabSz="10342563"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Tiered-Questioning (DOK)</a:t>
            </a:r>
          </a:p>
        </p:txBody>
      </p:sp>
      <p:pic>
        <p:nvPicPr>
          <p:cNvPr id="6" name="Picture 5">
            <a:extLst>
              <a:ext uri="{FF2B5EF4-FFF2-40B4-BE49-F238E27FC236}">
                <a16:creationId xmlns:a16="http://schemas.microsoft.com/office/drawing/2014/main" id="{D8A3ACB8-AE2B-14EB-EAED-ACCE30685152}"/>
              </a:ext>
            </a:extLst>
          </p:cNvPr>
          <p:cNvPicPr>
            <a:picLocks noChangeAspect="1"/>
          </p:cNvPicPr>
          <p:nvPr/>
        </p:nvPicPr>
        <p:blipFill>
          <a:blip r:embed="rId2"/>
          <a:srcRect/>
          <a:stretch/>
        </p:blipFill>
        <p:spPr>
          <a:xfrm>
            <a:off x="7399607" y="1232638"/>
            <a:ext cx="3375412" cy="4596110"/>
          </a:xfrm>
          <a:prstGeom prst="rect">
            <a:avLst/>
          </a:prstGeom>
          <a:ln w="12700">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77261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4">
          <a:extLst>
            <a:ext uri="{FF2B5EF4-FFF2-40B4-BE49-F238E27FC236}">
              <a16:creationId xmlns:a16="http://schemas.microsoft.com/office/drawing/2014/main" id="{D1F82E9A-D63C-8D4C-1D78-157F61A2AA05}"/>
            </a:ext>
          </a:extLst>
        </p:cNvPr>
        <p:cNvGrpSpPr/>
        <p:nvPr/>
      </p:nvGrpSpPr>
      <p:grpSpPr>
        <a:xfrm>
          <a:off x="0" y="0"/>
          <a:ext cx="0" cy="0"/>
          <a:chOff x="0" y="0"/>
          <a:chExt cx="0" cy="0"/>
        </a:xfrm>
      </p:grpSpPr>
      <p:pic>
        <p:nvPicPr>
          <p:cNvPr id="235" name="Google Shape;235;p28">
            <a:extLst>
              <a:ext uri="{FF2B5EF4-FFF2-40B4-BE49-F238E27FC236}">
                <a16:creationId xmlns:a16="http://schemas.microsoft.com/office/drawing/2014/main" id="{654A608D-A3E3-571C-6F63-AF6086F2D3E0}"/>
              </a:ext>
            </a:extLst>
          </p:cNvPr>
          <p:cNvPicPr preferRelativeResize="0"/>
          <p:nvPr/>
        </p:nvPicPr>
        <p:blipFill rotWithShape="1">
          <a:blip r:embed="rId3">
            <a:alphaModFix/>
          </a:blip>
          <a:srcRect l="33552" t="22198" r="15917" b="63738"/>
          <a:stretch/>
        </p:blipFill>
        <p:spPr>
          <a:xfrm>
            <a:off x="103025" y="132450"/>
            <a:ext cx="9536448" cy="1283299"/>
          </a:xfrm>
          <a:prstGeom prst="rect">
            <a:avLst/>
          </a:prstGeom>
          <a:noFill/>
          <a:ln>
            <a:noFill/>
          </a:ln>
        </p:spPr>
      </p:pic>
      <p:pic>
        <p:nvPicPr>
          <p:cNvPr id="236" name="Google Shape;236;p28">
            <a:extLst>
              <a:ext uri="{FF2B5EF4-FFF2-40B4-BE49-F238E27FC236}">
                <a16:creationId xmlns:a16="http://schemas.microsoft.com/office/drawing/2014/main" id="{BEFA275E-C470-93AE-F214-134AF4C7976D}"/>
              </a:ext>
            </a:extLst>
          </p:cNvPr>
          <p:cNvPicPr preferRelativeResize="0"/>
          <p:nvPr/>
        </p:nvPicPr>
        <p:blipFill rotWithShape="1">
          <a:blip r:embed="rId3">
            <a:alphaModFix/>
          </a:blip>
          <a:srcRect l="62413" t="51057" r="19266" b="16616"/>
          <a:stretch/>
        </p:blipFill>
        <p:spPr>
          <a:xfrm>
            <a:off x="6740325" y="1415750"/>
            <a:ext cx="4581950" cy="4473900"/>
          </a:xfrm>
          <a:prstGeom prst="rect">
            <a:avLst/>
          </a:prstGeom>
          <a:noFill/>
          <a:ln>
            <a:noFill/>
          </a:ln>
        </p:spPr>
      </p:pic>
      <p:pic>
        <p:nvPicPr>
          <p:cNvPr id="238" name="Google Shape;238;p28">
            <a:extLst>
              <a:ext uri="{FF2B5EF4-FFF2-40B4-BE49-F238E27FC236}">
                <a16:creationId xmlns:a16="http://schemas.microsoft.com/office/drawing/2014/main" id="{5BF41578-F26E-899D-850C-F853E0C8E389}"/>
              </a:ext>
            </a:extLst>
          </p:cNvPr>
          <p:cNvPicPr preferRelativeResize="0"/>
          <p:nvPr/>
        </p:nvPicPr>
        <p:blipFill rotWithShape="1">
          <a:blip r:embed="rId4">
            <a:alphaModFix/>
          </a:blip>
          <a:srcRect l="14144" t="35861" r="70151" b="31238"/>
          <a:stretch/>
        </p:blipFill>
        <p:spPr>
          <a:xfrm>
            <a:off x="2761581" y="5035748"/>
            <a:ext cx="1525284" cy="1832953"/>
          </a:xfrm>
          <a:prstGeom prst="rect">
            <a:avLst/>
          </a:prstGeom>
          <a:noFill/>
          <a:ln>
            <a:noFill/>
          </a:ln>
        </p:spPr>
      </p:pic>
      <p:pic>
        <p:nvPicPr>
          <p:cNvPr id="239" name="Google Shape;239;p28">
            <a:extLst>
              <a:ext uri="{FF2B5EF4-FFF2-40B4-BE49-F238E27FC236}">
                <a16:creationId xmlns:a16="http://schemas.microsoft.com/office/drawing/2014/main" id="{5ABF2C5F-48FC-4AA5-ED9A-EA443FE72E66}"/>
              </a:ext>
            </a:extLst>
          </p:cNvPr>
          <p:cNvPicPr preferRelativeResize="0"/>
          <p:nvPr/>
        </p:nvPicPr>
        <p:blipFill>
          <a:blip r:embed="rId5">
            <a:alphaModFix/>
          </a:blip>
          <a:stretch>
            <a:fillRect/>
          </a:stretch>
        </p:blipFill>
        <p:spPr>
          <a:xfrm>
            <a:off x="6033650" y="4468475"/>
            <a:ext cx="1421175" cy="1421175"/>
          </a:xfrm>
          <a:prstGeom prst="rect">
            <a:avLst/>
          </a:prstGeom>
          <a:noFill/>
          <a:ln>
            <a:noFill/>
          </a:ln>
        </p:spPr>
      </p:pic>
      <p:pic>
        <p:nvPicPr>
          <p:cNvPr id="240" name="Google Shape;240;p28">
            <a:extLst>
              <a:ext uri="{FF2B5EF4-FFF2-40B4-BE49-F238E27FC236}">
                <a16:creationId xmlns:a16="http://schemas.microsoft.com/office/drawing/2014/main" id="{2F56B54D-245F-95DE-D4C5-E6355F2A8E94}"/>
              </a:ext>
            </a:extLst>
          </p:cNvPr>
          <p:cNvPicPr preferRelativeResize="0"/>
          <p:nvPr/>
        </p:nvPicPr>
        <p:blipFill>
          <a:blip r:embed="rId6">
            <a:alphaModFix/>
          </a:blip>
          <a:stretch>
            <a:fillRect/>
          </a:stretch>
        </p:blipFill>
        <p:spPr>
          <a:xfrm>
            <a:off x="6029737" y="840499"/>
            <a:ext cx="1421175" cy="1283300"/>
          </a:xfrm>
          <a:prstGeom prst="rect">
            <a:avLst/>
          </a:prstGeom>
          <a:noFill/>
          <a:ln>
            <a:noFill/>
          </a:ln>
        </p:spPr>
      </p:pic>
      <p:pic>
        <p:nvPicPr>
          <p:cNvPr id="241" name="Google Shape;241;p28">
            <a:extLst>
              <a:ext uri="{FF2B5EF4-FFF2-40B4-BE49-F238E27FC236}">
                <a16:creationId xmlns:a16="http://schemas.microsoft.com/office/drawing/2014/main" id="{BA026D46-B9C7-1A5A-FD78-C27350B9BA00}"/>
              </a:ext>
            </a:extLst>
          </p:cNvPr>
          <p:cNvPicPr preferRelativeResize="0"/>
          <p:nvPr/>
        </p:nvPicPr>
        <p:blipFill>
          <a:blip r:embed="rId7">
            <a:alphaModFix/>
          </a:blip>
          <a:stretch>
            <a:fillRect/>
          </a:stretch>
        </p:blipFill>
        <p:spPr>
          <a:xfrm>
            <a:off x="10734550" y="2787350"/>
            <a:ext cx="1038850" cy="1283300"/>
          </a:xfrm>
          <a:prstGeom prst="rect">
            <a:avLst/>
          </a:prstGeom>
          <a:noFill/>
          <a:ln>
            <a:noFill/>
          </a:ln>
        </p:spPr>
      </p:pic>
      <p:pic>
        <p:nvPicPr>
          <p:cNvPr id="242" name="Google Shape;242;p28">
            <a:extLst>
              <a:ext uri="{FF2B5EF4-FFF2-40B4-BE49-F238E27FC236}">
                <a16:creationId xmlns:a16="http://schemas.microsoft.com/office/drawing/2014/main" id="{86774CC8-9C50-5E5B-8FCA-B117C95185C5}"/>
              </a:ext>
            </a:extLst>
          </p:cNvPr>
          <p:cNvPicPr preferRelativeResize="0"/>
          <p:nvPr/>
        </p:nvPicPr>
        <p:blipFill>
          <a:blip r:embed="rId8">
            <a:alphaModFix/>
          </a:blip>
          <a:stretch>
            <a:fillRect/>
          </a:stretch>
        </p:blipFill>
        <p:spPr>
          <a:xfrm>
            <a:off x="10396275" y="4405900"/>
            <a:ext cx="1715400" cy="1546325"/>
          </a:xfrm>
          <a:prstGeom prst="rect">
            <a:avLst/>
          </a:prstGeom>
          <a:noFill/>
          <a:ln>
            <a:noFill/>
          </a:ln>
        </p:spPr>
      </p:pic>
      <p:pic>
        <p:nvPicPr>
          <p:cNvPr id="243" name="Google Shape;243;p28">
            <a:extLst>
              <a:ext uri="{FF2B5EF4-FFF2-40B4-BE49-F238E27FC236}">
                <a16:creationId xmlns:a16="http://schemas.microsoft.com/office/drawing/2014/main" id="{655438F4-09B3-1110-98BE-E17608C18EE4}"/>
              </a:ext>
            </a:extLst>
          </p:cNvPr>
          <p:cNvPicPr preferRelativeResize="0"/>
          <p:nvPr/>
        </p:nvPicPr>
        <p:blipFill>
          <a:blip r:embed="rId9">
            <a:alphaModFix/>
          </a:blip>
          <a:stretch>
            <a:fillRect/>
          </a:stretch>
        </p:blipFill>
        <p:spPr>
          <a:xfrm>
            <a:off x="6224812" y="2726925"/>
            <a:ext cx="1038850" cy="1283300"/>
          </a:xfrm>
          <a:prstGeom prst="rect">
            <a:avLst/>
          </a:prstGeom>
          <a:noFill/>
          <a:ln>
            <a:noFill/>
          </a:ln>
        </p:spPr>
      </p:pic>
      <p:pic>
        <p:nvPicPr>
          <p:cNvPr id="244" name="Google Shape;244;p28">
            <a:extLst>
              <a:ext uri="{FF2B5EF4-FFF2-40B4-BE49-F238E27FC236}">
                <a16:creationId xmlns:a16="http://schemas.microsoft.com/office/drawing/2014/main" id="{414C191A-22B3-8C6D-7237-E0FE5560D9E6}"/>
              </a:ext>
            </a:extLst>
          </p:cNvPr>
          <p:cNvPicPr preferRelativeResize="0"/>
          <p:nvPr/>
        </p:nvPicPr>
        <p:blipFill>
          <a:blip r:embed="rId10">
            <a:alphaModFix/>
          </a:blip>
          <a:stretch>
            <a:fillRect/>
          </a:stretch>
        </p:blipFill>
        <p:spPr>
          <a:xfrm>
            <a:off x="10396275" y="707700"/>
            <a:ext cx="1504725" cy="1421175"/>
          </a:xfrm>
          <a:prstGeom prst="rect">
            <a:avLst/>
          </a:prstGeom>
          <a:noFill/>
          <a:ln>
            <a:noFill/>
          </a:ln>
        </p:spPr>
      </p:pic>
      <p:sp>
        <p:nvSpPr>
          <p:cNvPr id="3" name="TextBox 2">
            <a:extLst>
              <a:ext uri="{FF2B5EF4-FFF2-40B4-BE49-F238E27FC236}">
                <a16:creationId xmlns:a16="http://schemas.microsoft.com/office/drawing/2014/main" id="{7A3DE501-4CF1-193C-7EB9-E992E515563F}"/>
              </a:ext>
            </a:extLst>
          </p:cNvPr>
          <p:cNvSpPr txBox="1"/>
          <p:nvPr/>
        </p:nvSpPr>
        <p:spPr>
          <a:xfrm>
            <a:off x="386569" y="1608437"/>
            <a:ext cx="6096000" cy="3416320"/>
          </a:xfrm>
          <a:prstGeom prst="rect">
            <a:avLst/>
          </a:prstGeom>
          <a:noFill/>
        </p:spPr>
        <p:txBody>
          <a:bodyPr wrap="square">
            <a:spAutoFit/>
          </a:bodyPr>
          <a:lstStyle/>
          <a:p>
            <a:pPr algn="l"/>
            <a:r>
              <a:rPr lang="en-US" sz="1800" b="0" i="0" dirty="0">
                <a:solidFill>
                  <a:srgbClr val="000000"/>
                </a:solidFill>
                <a:effectLst/>
                <a:latin typeface="Times New Roman" panose="02020603050405020304" pitchFamily="18" charset="0"/>
              </a:rPr>
              <a:t>Activity Procedures:</a:t>
            </a:r>
          </a:p>
          <a:p>
            <a:pPr algn="l"/>
            <a:r>
              <a:rPr lang="en-US" sz="1800" b="0" i="0" dirty="0">
                <a:solidFill>
                  <a:srgbClr val="000000"/>
                </a:solidFill>
                <a:effectLst/>
                <a:latin typeface="Times New Roman" panose="02020603050405020304" pitchFamily="18" charset="0"/>
              </a:rPr>
              <a:t>1. We’re going practice our throwing and catching with a game called Johnny on the Spot. The object is to collect as many spots as you can by making a clean catch while standing on a spot.</a:t>
            </a:r>
          </a:p>
          <a:p>
            <a:pPr algn="l"/>
            <a:r>
              <a:rPr lang="en-US" sz="1800" b="0" i="0" dirty="0">
                <a:solidFill>
                  <a:srgbClr val="000000"/>
                </a:solidFill>
                <a:effectLst/>
                <a:latin typeface="Times New Roman" panose="02020603050405020304" pitchFamily="18" charset="0"/>
              </a:rPr>
              <a:t>2. On the start signal, the partner with the ball stays in the home hoop while the other partner travels safely to any spot.</a:t>
            </a:r>
          </a:p>
          <a:p>
            <a:pPr algn="l"/>
            <a:r>
              <a:rPr lang="en-US" sz="1800" b="0" i="0" dirty="0">
                <a:solidFill>
                  <a:srgbClr val="000000"/>
                </a:solidFill>
                <a:effectLst/>
                <a:latin typeface="Times New Roman" panose="02020603050405020304" pitchFamily="18" charset="0"/>
              </a:rPr>
              <a:t>3. The partner in the hoop will throw the ball to the partner on the spot. If she/he catches it, she/he’ll throw it back to the hoop partner.</a:t>
            </a:r>
          </a:p>
          <a:p>
            <a:pPr algn="l"/>
            <a:r>
              <a:rPr lang="en-US" sz="1800" b="0" i="0" dirty="0">
                <a:solidFill>
                  <a:srgbClr val="000000"/>
                </a:solidFill>
                <a:effectLst/>
                <a:latin typeface="Times New Roman" panose="02020603050405020304" pitchFamily="18" charset="0"/>
              </a:rPr>
              <a:t>4. If both partners catch the ball, they get to keep the spot. Pick it up and place it in your home hoop, and then change roles and continue playing, working to collect as many spots as possible.</a:t>
            </a:r>
          </a:p>
        </p:txBody>
      </p:sp>
    </p:spTree>
    <p:extLst>
      <p:ext uri="{BB962C8B-B14F-4D97-AF65-F5344CB8AC3E}">
        <p14:creationId xmlns:p14="http://schemas.microsoft.com/office/powerpoint/2010/main" val="876720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5" name="Google Shape;575;g27827fc467f_0_4"/>
          <p:cNvSpPr txBox="1"/>
          <p:nvPr/>
        </p:nvSpPr>
        <p:spPr>
          <a:xfrm>
            <a:off x="301675" y="1454375"/>
            <a:ext cx="5749800" cy="4129305"/>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800"/>
              <a:buFont typeface="Arial"/>
              <a:buNone/>
            </a:pPr>
            <a:r>
              <a:rPr lang="en-US" sz="2200" b="1" i="0" u="none" strike="noStrike" cap="none" dirty="0">
                <a:latin typeface="Arial"/>
                <a:ea typeface="Arial"/>
                <a:cs typeface="Arial"/>
                <a:sym typeface="Arial"/>
              </a:rPr>
              <a:t>Growth mindset is developed through experience, struggle, failure, </a:t>
            </a:r>
          </a:p>
          <a:p>
            <a:pPr marL="0" marR="0" lvl="0" indent="0" algn="ctr" rtl="0">
              <a:lnSpc>
                <a:spcPct val="115000"/>
              </a:lnSpc>
              <a:spcBef>
                <a:spcPts val="0"/>
              </a:spcBef>
              <a:spcAft>
                <a:spcPts val="0"/>
              </a:spcAft>
              <a:buClr>
                <a:srgbClr val="000000"/>
              </a:buClr>
              <a:buSzPts val="1800"/>
              <a:buFont typeface="Arial"/>
              <a:buNone/>
            </a:pPr>
            <a:r>
              <a:rPr lang="en-US" sz="2200" b="1" i="0" u="none" strike="noStrike" cap="none" dirty="0">
                <a:latin typeface="Arial"/>
                <a:ea typeface="Arial"/>
                <a:cs typeface="Arial"/>
                <a:sym typeface="Arial"/>
              </a:rPr>
              <a:t>and triumph.</a:t>
            </a:r>
            <a:r>
              <a:rPr lang="en-US" sz="2200" b="0" i="0" u="none" strike="noStrike" cap="none" dirty="0">
                <a:latin typeface="Arial"/>
                <a:ea typeface="Arial"/>
                <a:cs typeface="Arial"/>
                <a:sym typeface="Arial"/>
              </a:rPr>
              <a:t> </a:t>
            </a:r>
          </a:p>
          <a:p>
            <a:pPr marL="0" marR="0" lvl="0" indent="0" algn="ctr" rtl="0">
              <a:lnSpc>
                <a:spcPct val="115000"/>
              </a:lnSpc>
              <a:spcBef>
                <a:spcPts val="0"/>
              </a:spcBef>
              <a:spcAft>
                <a:spcPts val="0"/>
              </a:spcAft>
              <a:buClr>
                <a:srgbClr val="000000"/>
              </a:buClr>
              <a:buSzPts val="1800"/>
              <a:buFont typeface="Arial"/>
              <a:buNone/>
            </a:pPr>
            <a:endParaRPr sz="2200" b="0" i="0" u="none" strike="noStrike" cap="none" dirty="0">
              <a:latin typeface="Arial"/>
              <a:ea typeface="Arial"/>
              <a:cs typeface="Arial"/>
              <a:sym typeface="Arial"/>
            </a:endParaRPr>
          </a:p>
          <a:p>
            <a:pPr marL="0" marR="0" lvl="0" indent="0" algn="ctr" rtl="0">
              <a:lnSpc>
                <a:spcPct val="115000"/>
              </a:lnSpc>
              <a:spcBef>
                <a:spcPts val="400"/>
              </a:spcBef>
              <a:spcAft>
                <a:spcPts val="0"/>
              </a:spcAft>
              <a:buClr>
                <a:srgbClr val="000000"/>
              </a:buClr>
              <a:buSzPts val="1800"/>
              <a:buFont typeface="Arial"/>
              <a:buNone/>
            </a:pPr>
            <a:r>
              <a:rPr lang="en-US" sz="2200" b="0" i="0" u="none" strike="noStrike" cap="none" dirty="0">
                <a:latin typeface="Arial"/>
                <a:ea typeface="Arial"/>
                <a:cs typeface="Arial"/>
                <a:sym typeface="Arial"/>
              </a:rPr>
              <a:t>Minute to Win challenges are designed to be a safe place for students to experience and understand this journey. This module offers students fun team-based activities that will help them set a baseline performance and then actively engage to grow and improve.</a:t>
            </a:r>
            <a:endParaRPr sz="2200" b="0" i="0" u="none" strike="noStrike" cap="none" dirty="0">
              <a:highlight>
                <a:srgbClr val="FFFFFF"/>
              </a:highlight>
              <a:latin typeface="Arial"/>
              <a:ea typeface="Arial"/>
              <a:cs typeface="Arial"/>
              <a:sym typeface="Arial"/>
            </a:endParaRPr>
          </a:p>
        </p:txBody>
      </p:sp>
      <p:pic>
        <p:nvPicPr>
          <p:cNvPr id="576" name="Google Shape;576;g27827fc467f_0_4"/>
          <p:cNvPicPr preferRelativeResize="0"/>
          <p:nvPr/>
        </p:nvPicPr>
        <p:blipFill rotWithShape="1">
          <a:blip r:embed="rId3">
            <a:alphaModFix/>
          </a:blip>
          <a:srcRect/>
          <a:stretch/>
        </p:blipFill>
        <p:spPr>
          <a:xfrm>
            <a:off x="6217875" y="1270925"/>
            <a:ext cx="5749800" cy="4316155"/>
          </a:xfrm>
          <a:prstGeom prst="rect">
            <a:avLst/>
          </a:prstGeom>
          <a:noFill/>
          <a:ln>
            <a:noFill/>
          </a:ln>
        </p:spPr>
      </p:pic>
      <p:sp>
        <p:nvSpPr>
          <p:cNvPr id="577" name="Google Shape;577;g27827fc467f_0_4"/>
          <p:cNvSpPr txBox="1"/>
          <p:nvPr/>
        </p:nvSpPr>
        <p:spPr>
          <a:xfrm>
            <a:off x="773775" y="280100"/>
            <a:ext cx="5444100" cy="908100"/>
          </a:xfrm>
          <a:prstGeom prst="rect">
            <a:avLst/>
          </a:prstGeom>
          <a:noFill/>
          <a:ln>
            <a:noFill/>
          </a:ln>
        </p:spPr>
        <p:txBody>
          <a:bodyPr spcFirstLastPara="1" wrap="square" lIns="91425" tIns="91425" rIns="91425" bIns="91425" anchor="t" anchorCtr="0">
            <a:spAutoFit/>
          </a:bodyPr>
          <a:lstStyle/>
          <a:p>
            <a:pPr marL="38100" marR="0" lvl="0" indent="0" algn="l" rtl="0">
              <a:lnSpc>
                <a:spcPct val="100000"/>
              </a:lnSpc>
              <a:spcBef>
                <a:spcPts val="0"/>
              </a:spcBef>
              <a:spcAft>
                <a:spcPts val="0"/>
              </a:spcAft>
              <a:buClr>
                <a:srgbClr val="000000"/>
              </a:buClr>
              <a:buSzPts val="4700"/>
              <a:buFont typeface="Arial"/>
              <a:buNone/>
            </a:pPr>
            <a:r>
              <a:rPr lang="en-US" sz="4700" b="1" i="0" u="none" strike="noStrike" cap="none" dirty="0">
                <a:solidFill>
                  <a:srgbClr val="1C4587"/>
                </a:solidFill>
                <a:latin typeface="Arial" panose="020B0604020202020204" pitchFamily="34" charset="0"/>
                <a:ea typeface="Calibri"/>
                <a:cs typeface="Arial" panose="020B0604020202020204" pitchFamily="34" charset="0"/>
                <a:sym typeface="Calibri"/>
              </a:rPr>
              <a:t>MINUTE TO WIN!</a:t>
            </a:r>
            <a:endParaRPr sz="2100" b="0" i="0" u="none" strike="noStrike" cap="none" dirty="0">
              <a:solidFill>
                <a:srgbClr val="1C4587"/>
              </a:solidFill>
              <a:latin typeface="Arial" panose="020B0604020202020204" pitchFamily="34" charset="0"/>
              <a:ea typeface="Arial"/>
              <a:cs typeface="Arial" panose="020B0604020202020204" pitchFamily="34" charset="0"/>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g24412082b77_0_3371"/>
          <p:cNvSpPr txBox="1"/>
          <p:nvPr/>
        </p:nvSpPr>
        <p:spPr>
          <a:xfrm>
            <a:off x="2594900" y="350775"/>
            <a:ext cx="5522400" cy="923400"/>
          </a:xfrm>
          <a:prstGeom prst="rect">
            <a:avLst/>
          </a:prstGeom>
          <a:noFill/>
          <a:ln>
            <a:noFill/>
          </a:ln>
        </p:spPr>
        <p:txBody>
          <a:bodyPr spcFirstLastPara="1" wrap="square" lIns="91425" tIns="91425" rIns="91425" bIns="91425" anchor="t" anchorCtr="0">
            <a:spAutoFit/>
          </a:bodyPr>
          <a:lstStyle/>
          <a:p>
            <a:pPr marL="38100" marR="0" lvl="0" indent="0" algn="ctr" rtl="0">
              <a:lnSpc>
                <a:spcPct val="100000"/>
              </a:lnSpc>
              <a:spcBef>
                <a:spcPts val="0"/>
              </a:spcBef>
              <a:spcAft>
                <a:spcPts val="0"/>
              </a:spcAft>
              <a:buClr>
                <a:srgbClr val="000000"/>
              </a:buClr>
              <a:buSzPts val="4800"/>
              <a:buFont typeface="Arial"/>
              <a:buNone/>
            </a:pPr>
            <a:r>
              <a:rPr lang="en-US" sz="4800" b="1" i="0" u="none" strike="noStrike" cap="none" dirty="0">
                <a:solidFill>
                  <a:srgbClr val="1C4587"/>
                </a:solidFill>
                <a:latin typeface="Arial" panose="020B0604020202020204" pitchFamily="34" charset="0"/>
                <a:ea typeface="Calibri"/>
                <a:cs typeface="Arial" panose="020B0604020202020204" pitchFamily="34" charset="0"/>
                <a:sym typeface="Calibri"/>
              </a:rPr>
              <a:t>CONE CATCHER</a:t>
            </a:r>
            <a:endParaRPr sz="2200" b="0" i="0" u="none" strike="noStrike" cap="none" dirty="0">
              <a:solidFill>
                <a:srgbClr val="1C4587"/>
              </a:solidFill>
              <a:latin typeface="Arial" panose="020B0604020202020204" pitchFamily="34" charset="0"/>
              <a:ea typeface="Arial"/>
              <a:cs typeface="Arial" panose="020B0604020202020204" pitchFamily="34" charset="0"/>
              <a:sym typeface="Arial"/>
            </a:endParaRPr>
          </a:p>
        </p:txBody>
      </p:sp>
      <p:sp>
        <p:nvSpPr>
          <p:cNvPr id="596" name="Google Shape;596;g24412082b77_0_3371"/>
          <p:cNvSpPr txBox="1"/>
          <p:nvPr/>
        </p:nvSpPr>
        <p:spPr>
          <a:xfrm>
            <a:off x="8371725" y="6286500"/>
            <a:ext cx="3679500" cy="461700"/>
          </a:xfrm>
          <a:prstGeom prst="rect">
            <a:avLst/>
          </a:prstGeom>
          <a:noFill/>
          <a:ln>
            <a:noFill/>
          </a:ln>
        </p:spPr>
        <p:txBody>
          <a:bodyPr spcFirstLastPara="1" wrap="square" lIns="91425" tIns="91425" rIns="91425" bIns="91425" anchor="t" anchorCtr="0">
            <a:spAutoFit/>
          </a:bodyPr>
          <a:lstStyle/>
          <a:p>
            <a:pPr marL="457200" marR="0" lvl="0" indent="0" algn="l" rtl="0">
              <a:lnSpc>
                <a:spcPct val="115000"/>
              </a:lnSpc>
              <a:spcBef>
                <a:spcPts val="1000"/>
              </a:spcBef>
              <a:spcAft>
                <a:spcPts val="1000"/>
              </a:spcAft>
              <a:buClr>
                <a:srgbClr val="000000"/>
              </a:buClr>
              <a:buSzPts val="1800"/>
              <a:buFont typeface="Arial"/>
              <a:buNone/>
            </a:pPr>
            <a:r>
              <a:rPr lang="en-US" sz="1800" b="0" i="0" u="none" strike="noStrike" cap="none">
                <a:solidFill>
                  <a:srgbClr val="747474"/>
                </a:solidFill>
                <a:highlight>
                  <a:srgbClr val="FFFFFF"/>
                </a:highlight>
                <a:latin typeface="Raleway"/>
                <a:ea typeface="Raleway"/>
                <a:cs typeface="Raleway"/>
                <a:sym typeface="Raleway"/>
              </a:rPr>
              <a:t>Cone Catcher [</a:t>
            </a:r>
            <a:r>
              <a:rPr lang="en-US" sz="1800" b="0" i="0" u="none" strike="noStrike" cap="none">
                <a:solidFill>
                  <a:srgbClr val="3D4A76"/>
                </a:solidFill>
                <a:highlight>
                  <a:srgbClr val="FFFFFF"/>
                </a:highlight>
                <a:uFill>
                  <a:noFill/>
                </a:uFill>
                <a:latin typeface="Raleway"/>
                <a:ea typeface="Raleway"/>
                <a:cs typeface="Raleway"/>
                <a:sym typeface="Raleway"/>
                <a:hlinkClick r:id="rId3">
                  <a:extLst>
                    <a:ext uri="{A12FA001-AC4F-418D-AE19-62706E023703}">
                      <ahyp:hlinkClr xmlns:ahyp="http://schemas.microsoft.com/office/drawing/2018/hyperlinkcolor" val="tx"/>
                    </a:ext>
                  </a:extLst>
                </a:hlinkClick>
              </a:rPr>
              <a:t>PDF</a:t>
            </a:r>
            <a:r>
              <a:rPr lang="en-US" sz="1800" b="0" i="0" u="none" strike="noStrike" cap="none">
                <a:solidFill>
                  <a:srgbClr val="747474"/>
                </a:solidFill>
                <a:highlight>
                  <a:srgbClr val="FFFFFF"/>
                </a:highlight>
                <a:latin typeface="Raleway"/>
                <a:ea typeface="Raleway"/>
                <a:cs typeface="Raleway"/>
                <a:sym typeface="Raleway"/>
              </a:rPr>
              <a:t>, </a:t>
            </a:r>
            <a:r>
              <a:rPr lang="en-US" sz="1800" b="0" i="0" u="none" strike="noStrike" cap="none">
                <a:solidFill>
                  <a:srgbClr val="3D4A76"/>
                </a:solidFill>
                <a:highlight>
                  <a:srgbClr val="FFFFFF"/>
                </a:highlight>
                <a:uFill>
                  <a:noFill/>
                </a:uFill>
                <a:latin typeface="Raleway"/>
                <a:ea typeface="Raleway"/>
                <a:cs typeface="Raleway"/>
                <a:sym typeface="Raleway"/>
                <a:hlinkClick r:id="rId4">
                  <a:extLst>
                    <a:ext uri="{A12FA001-AC4F-418D-AE19-62706E023703}">
                      <ahyp:hlinkClr xmlns:ahyp="http://schemas.microsoft.com/office/drawing/2018/hyperlinkcolor" val="tx"/>
                    </a:ext>
                  </a:extLst>
                </a:hlinkClick>
              </a:rPr>
              <a:t>WORD</a:t>
            </a:r>
            <a:r>
              <a:rPr lang="en-US" sz="1800" b="0" i="0" u="none" strike="noStrike" cap="none">
                <a:solidFill>
                  <a:srgbClr val="747474"/>
                </a:solidFill>
                <a:highlight>
                  <a:srgbClr val="FFFFFF"/>
                </a:highlight>
                <a:latin typeface="Raleway"/>
                <a:ea typeface="Raleway"/>
                <a:cs typeface="Raleway"/>
                <a:sym typeface="Raleway"/>
              </a:rPr>
              <a:t>]</a:t>
            </a:r>
            <a:endParaRPr sz="1400" b="0" i="0" u="none" strike="noStrike" cap="none">
              <a:solidFill>
                <a:srgbClr val="000000"/>
              </a:solidFill>
              <a:latin typeface="Arial"/>
              <a:ea typeface="Arial"/>
              <a:cs typeface="Arial"/>
              <a:sym typeface="Arial"/>
            </a:endParaRPr>
          </a:p>
        </p:txBody>
      </p:sp>
      <p:pic>
        <p:nvPicPr>
          <p:cNvPr id="597" name="Google Shape;597;g24412082b77_0_3371"/>
          <p:cNvPicPr preferRelativeResize="0"/>
          <p:nvPr/>
        </p:nvPicPr>
        <p:blipFill rotWithShape="1">
          <a:blip r:embed="rId5">
            <a:alphaModFix/>
          </a:blip>
          <a:srcRect/>
          <a:stretch/>
        </p:blipFill>
        <p:spPr>
          <a:xfrm>
            <a:off x="5771900" y="1755075"/>
            <a:ext cx="5894850" cy="2999925"/>
          </a:xfrm>
          <a:prstGeom prst="rect">
            <a:avLst/>
          </a:prstGeom>
          <a:noFill/>
          <a:ln>
            <a:solidFill>
              <a:schemeClr val="tx1"/>
            </a:solidFill>
          </a:ln>
        </p:spPr>
      </p:pic>
      <p:sp>
        <p:nvSpPr>
          <p:cNvPr id="598" name="Google Shape;598;g24412082b77_0_3371"/>
          <p:cNvSpPr txBox="1"/>
          <p:nvPr/>
        </p:nvSpPr>
        <p:spPr>
          <a:xfrm>
            <a:off x="1495625" y="1779000"/>
            <a:ext cx="3876000" cy="2878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0" i="0" u="none" strike="noStrike" cap="none" dirty="0">
                <a:solidFill>
                  <a:srgbClr val="000000"/>
                </a:solidFill>
                <a:latin typeface="Arial" panose="020B0604020202020204" pitchFamily="34" charset="0"/>
                <a:ea typeface="Raleway"/>
                <a:cs typeface="Arial" panose="020B0604020202020204" pitchFamily="34" charset="0"/>
                <a:sym typeface="Raleway"/>
              </a:rPr>
              <a:t>The object of the game is for your team to use the cone to catch as many beanbags as you can in 1 minute</a:t>
            </a:r>
            <a:r>
              <a:rPr lang="en-US" sz="3000" b="0" i="0" u="none" strike="noStrike" cap="none" dirty="0">
                <a:solidFill>
                  <a:srgbClr val="000000"/>
                </a:solidFill>
                <a:latin typeface="Arial" panose="020B0604020202020204" pitchFamily="34" charset="0"/>
                <a:ea typeface="Raleway"/>
                <a:cs typeface="Arial" panose="020B0604020202020204" pitchFamily="34" charset="0"/>
                <a:sym typeface="Raleway"/>
              </a:rPr>
              <a:t>.</a:t>
            </a:r>
            <a:endParaRPr sz="3000" b="0" i="0" u="none" strike="noStrike" cap="none" dirty="0">
              <a:solidFill>
                <a:srgbClr val="000000"/>
              </a:solidFill>
              <a:latin typeface="Arial" panose="020B0604020202020204" pitchFamily="34" charset="0"/>
              <a:ea typeface="Raleway"/>
              <a:cs typeface="Arial" panose="020B0604020202020204" pitchFamily="34" charset="0"/>
              <a:sym typeface="Raleway"/>
            </a:endParaRPr>
          </a:p>
        </p:txBody>
      </p:sp>
      <p:pic>
        <p:nvPicPr>
          <p:cNvPr id="602" name="Google Shape;602;g24412082b77_0_3371"/>
          <p:cNvPicPr preferRelativeResize="0"/>
          <p:nvPr/>
        </p:nvPicPr>
        <p:blipFill rotWithShape="1">
          <a:blip r:embed="rId6">
            <a:alphaModFix/>
          </a:blip>
          <a:srcRect/>
          <a:stretch/>
        </p:blipFill>
        <p:spPr>
          <a:xfrm rot="-5400000">
            <a:off x="-1701288" y="2480112"/>
            <a:ext cx="4750500" cy="8999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g24412082b77_0_3383"/>
          <p:cNvSpPr txBox="1"/>
          <p:nvPr/>
        </p:nvSpPr>
        <p:spPr>
          <a:xfrm>
            <a:off x="3784425" y="173875"/>
            <a:ext cx="3972000" cy="923400"/>
          </a:xfrm>
          <a:prstGeom prst="rect">
            <a:avLst/>
          </a:prstGeom>
          <a:noFill/>
          <a:ln>
            <a:noFill/>
          </a:ln>
        </p:spPr>
        <p:txBody>
          <a:bodyPr spcFirstLastPara="1" wrap="square" lIns="91425" tIns="91425" rIns="91425" bIns="91425" anchor="t" anchorCtr="0">
            <a:spAutoFit/>
          </a:bodyPr>
          <a:lstStyle/>
          <a:p>
            <a:pPr marL="38100" marR="0" lvl="0" indent="0" algn="ctr" rtl="0">
              <a:lnSpc>
                <a:spcPct val="100000"/>
              </a:lnSpc>
              <a:spcBef>
                <a:spcPts val="0"/>
              </a:spcBef>
              <a:spcAft>
                <a:spcPts val="0"/>
              </a:spcAft>
              <a:buClr>
                <a:srgbClr val="000000"/>
              </a:buClr>
              <a:buSzPts val="4800"/>
              <a:buFont typeface="Arial"/>
              <a:buNone/>
            </a:pPr>
            <a:r>
              <a:rPr lang="en-US" sz="4800" b="1" i="0" u="none" strike="noStrike" cap="none" dirty="0">
                <a:solidFill>
                  <a:srgbClr val="1C4587"/>
                </a:solidFill>
                <a:latin typeface="Arial" panose="020B0604020202020204" pitchFamily="34" charset="0"/>
                <a:ea typeface="Calibri"/>
                <a:cs typeface="Arial" panose="020B0604020202020204" pitchFamily="34" charset="0"/>
                <a:sym typeface="Calibri"/>
              </a:rPr>
              <a:t>HOOP IT UP!</a:t>
            </a:r>
            <a:endParaRPr sz="2200" b="0" i="0" u="none" strike="noStrike" cap="none" dirty="0">
              <a:solidFill>
                <a:srgbClr val="1C4587"/>
              </a:solidFill>
              <a:latin typeface="Arial" panose="020B0604020202020204" pitchFamily="34" charset="0"/>
              <a:ea typeface="Arial"/>
              <a:cs typeface="Arial" panose="020B0604020202020204" pitchFamily="34" charset="0"/>
              <a:sym typeface="Arial"/>
            </a:endParaRPr>
          </a:p>
        </p:txBody>
      </p:sp>
      <p:sp>
        <p:nvSpPr>
          <p:cNvPr id="609" name="Google Shape;609;g24412082b77_0_3383"/>
          <p:cNvSpPr txBox="1"/>
          <p:nvPr/>
        </p:nvSpPr>
        <p:spPr>
          <a:xfrm>
            <a:off x="8371725" y="6286500"/>
            <a:ext cx="3679500" cy="461700"/>
          </a:xfrm>
          <a:prstGeom prst="rect">
            <a:avLst/>
          </a:prstGeom>
          <a:noFill/>
          <a:ln>
            <a:noFill/>
          </a:ln>
        </p:spPr>
        <p:txBody>
          <a:bodyPr spcFirstLastPara="1" wrap="square" lIns="91425" tIns="91425" rIns="91425" bIns="91425" anchor="t" anchorCtr="0">
            <a:spAutoFit/>
          </a:bodyPr>
          <a:lstStyle/>
          <a:p>
            <a:pPr marL="457200" marR="0" lvl="0" indent="0" algn="l" rtl="0">
              <a:lnSpc>
                <a:spcPct val="115000"/>
              </a:lnSpc>
              <a:spcBef>
                <a:spcPts val="1000"/>
              </a:spcBef>
              <a:spcAft>
                <a:spcPts val="1000"/>
              </a:spcAft>
              <a:buClr>
                <a:srgbClr val="000000"/>
              </a:buClr>
              <a:buSzPts val="1800"/>
              <a:buFont typeface="Arial"/>
              <a:buNone/>
            </a:pPr>
            <a:r>
              <a:rPr lang="en-US" sz="1800" b="0" i="0" u="none" strike="noStrike" cap="none">
                <a:solidFill>
                  <a:srgbClr val="747474"/>
                </a:solidFill>
                <a:highlight>
                  <a:srgbClr val="FFFFFF"/>
                </a:highlight>
                <a:latin typeface="Raleway"/>
                <a:ea typeface="Raleway"/>
                <a:cs typeface="Raleway"/>
                <a:sym typeface="Raleway"/>
              </a:rPr>
              <a:t>Hoop It Up [</a:t>
            </a:r>
            <a:r>
              <a:rPr lang="en-US" sz="1800" b="0" i="0" u="none" strike="noStrike" cap="none">
                <a:solidFill>
                  <a:srgbClr val="3D4A76"/>
                </a:solidFill>
                <a:highlight>
                  <a:srgbClr val="FFFFFF"/>
                </a:highlight>
                <a:uFill>
                  <a:noFill/>
                </a:uFill>
                <a:latin typeface="Raleway"/>
                <a:ea typeface="Raleway"/>
                <a:cs typeface="Raleway"/>
                <a:sym typeface="Raleway"/>
                <a:hlinkClick r:id="rId3">
                  <a:extLst>
                    <a:ext uri="{A12FA001-AC4F-418D-AE19-62706E023703}">
                      <ahyp:hlinkClr xmlns:ahyp="http://schemas.microsoft.com/office/drawing/2018/hyperlinkcolor" val="tx"/>
                    </a:ext>
                  </a:extLst>
                </a:hlinkClick>
              </a:rPr>
              <a:t>PDF</a:t>
            </a:r>
            <a:r>
              <a:rPr lang="en-US" sz="1800" b="0" i="0" u="none" strike="noStrike" cap="none">
                <a:solidFill>
                  <a:srgbClr val="747474"/>
                </a:solidFill>
                <a:highlight>
                  <a:srgbClr val="FFFFFF"/>
                </a:highlight>
                <a:latin typeface="Raleway"/>
                <a:ea typeface="Raleway"/>
                <a:cs typeface="Raleway"/>
                <a:sym typeface="Raleway"/>
              </a:rPr>
              <a:t>, </a:t>
            </a:r>
            <a:r>
              <a:rPr lang="en-US" sz="1800" b="0" i="0" u="none" strike="noStrike" cap="none">
                <a:solidFill>
                  <a:srgbClr val="3D4A76"/>
                </a:solidFill>
                <a:highlight>
                  <a:srgbClr val="FFFFFF"/>
                </a:highlight>
                <a:uFill>
                  <a:noFill/>
                </a:uFill>
                <a:latin typeface="Raleway"/>
                <a:ea typeface="Raleway"/>
                <a:cs typeface="Raleway"/>
                <a:sym typeface="Raleway"/>
                <a:hlinkClick r:id="rId4">
                  <a:extLst>
                    <a:ext uri="{A12FA001-AC4F-418D-AE19-62706E023703}">
                      <ahyp:hlinkClr xmlns:ahyp="http://schemas.microsoft.com/office/drawing/2018/hyperlinkcolor" val="tx"/>
                    </a:ext>
                  </a:extLst>
                </a:hlinkClick>
              </a:rPr>
              <a:t>WORD</a:t>
            </a:r>
            <a:r>
              <a:rPr lang="en-US" sz="1800" b="0" i="0" u="none" strike="noStrike" cap="none">
                <a:solidFill>
                  <a:srgbClr val="747474"/>
                </a:solidFill>
                <a:highlight>
                  <a:srgbClr val="FFFFFF"/>
                </a:highlight>
                <a:latin typeface="Raleway"/>
                <a:ea typeface="Raleway"/>
                <a:cs typeface="Raleway"/>
                <a:sym typeface="Raleway"/>
              </a:rPr>
              <a:t>]</a:t>
            </a:r>
            <a:endParaRPr sz="1800" b="0" i="0" u="none" strike="noStrike" cap="none">
              <a:solidFill>
                <a:srgbClr val="747474"/>
              </a:solidFill>
              <a:highlight>
                <a:srgbClr val="FFFFFF"/>
              </a:highlight>
              <a:latin typeface="Raleway"/>
              <a:ea typeface="Raleway"/>
              <a:cs typeface="Raleway"/>
              <a:sym typeface="Raleway"/>
            </a:endParaRPr>
          </a:p>
        </p:txBody>
      </p:sp>
      <p:pic>
        <p:nvPicPr>
          <p:cNvPr id="610" name="Google Shape;610;g24412082b77_0_3383"/>
          <p:cNvPicPr preferRelativeResize="0"/>
          <p:nvPr/>
        </p:nvPicPr>
        <p:blipFill rotWithShape="1">
          <a:blip r:embed="rId5">
            <a:alphaModFix/>
          </a:blip>
          <a:srcRect/>
          <a:stretch/>
        </p:blipFill>
        <p:spPr>
          <a:xfrm>
            <a:off x="6403250" y="1889500"/>
            <a:ext cx="5295200" cy="2969400"/>
          </a:xfrm>
          <a:prstGeom prst="rect">
            <a:avLst/>
          </a:prstGeom>
          <a:noFill/>
          <a:ln>
            <a:solidFill>
              <a:schemeClr val="tx1"/>
            </a:solidFill>
          </a:ln>
        </p:spPr>
      </p:pic>
      <p:sp>
        <p:nvSpPr>
          <p:cNvPr id="611" name="Google Shape;611;g24412082b77_0_3383"/>
          <p:cNvSpPr txBox="1"/>
          <p:nvPr/>
        </p:nvSpPr>
        <p:spPr>
          <a:xfrm>
            <a:off x="1170600" y="1800425"/>
            <a:ext cx="4881000" cy="3140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Arial" panose="020B0604020202020204" pitchFamily="34" charset="0"/>
                <a:ea typeface="Raleway"/>
                <a:cs typeface="Arial" panose="020B0604020202020204" pitchFamily="34" charset="0"/>
                <a:sym typeface="Raleway"/>
              </a:rPr>
              <a:t>The object of this game is to toss the beanbag through the hoop as many times as you can in 1 minute. However, for a toss to count, the beanbag cannot hit the floor. It has to be caught by a teammate before hitting the ground.</a:t>
            </a:r>
            <a:endParaRPr sz="2400" b="0" i="0" u="none" strike="noStrike" cap="none" dirty="0">
              <a:solidFill>
                <a:srgbClr val="000000"/>
              </a:solidFill>
              <a:latin typeface="Arial" panose="020B0604020202020204" pitchFamily="34" charset="0"/>
              <a:ea typeface="Raleway"/>
              <a:cs typeface="Arial" panose="020B0604020202020204" pitchFamily="34" charset="0"/>
              <a:sym typeface="Raleway"/>
            </a:endParaRPr>
          </a:p>
        </p:txBody>
      </p:sp>
      <p:pic>
        <p:nvPicPr>
          <p:cNvPr id="615" name="Google Shape;615;g24412082b77_0_3383"/>
          <p:cNvPicPr preferRelativeResize="0"/>
          <p:nvPr/>
        </p:nvPicPr>
        <p:blipFill rotWithShape="1">
          <a:blip r:embed="rId6">
            <a:alphaModFix/>
          </a:blip>
          <a:srcRect/>
          <a:stretch/>
        </p:blipFill>
        <p:spPr>
          <a:xfrm rot="-5400000">
            <a:off x="-1701288" y="2480112"/>
            <a:ext cx="4750500" cy="8999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950" y="297656"/>
            <a:ext cx="10515600" cy="1325563"/>
          </a:xfrm>
        </p:spPr>
        <p:txBody>
          <a:bodyPr/>
          <a:lstStyle/>
          <a:p>
            <a:pPr algn="ctr"/>
            <a:r>
              <a:rPr lang="en-US" b="1" dirty="0">
                <a:latin typeface="Arial Black" panose="020B0604020202020204" pitchFamily="34" charset="0"/>
                <a:cs typeface="Arial Black" panose="020B0604020202020204" pitchFamily="34" charset="0"/>
              </a:rPr>
              <a:t>Sign Up for OPEN</a:t>
            </a:r>
          </a:p>
        </p:txBody>
      </p:sp>
      <p:sp>
        <p:nvSpPr>
          <p:cNvPr id="3" name="Content Placeholder 2"/>
          <p:cNvSpPr>
            <a:spLocks noGrp="1"/>
          </p:cNvSpPr>
          <p:nvPr>
            <p:ph idx="1"/>
          </p:nvPr>
        </p:nvSpPr>
        <p:spPr>
          <a:xfrm>
            <a:off x="404412" y="2071783"/>
            <a:ext cx="10515600" cy="4351338"/>
          </a:xfrm>
        </p:spPr>
        <p:txBody>
          <a:bodyPr/>
          <a:lstStyle/>
          <a:p>
            <a:pPr marL="342900" indent="-342900">
              <a:buClr>
                <a:prstClr val="black"/>
              </a:buClr>
              <a:buSzPct val="100000"/>
              <a:buFont typeface="Arial"/>
              <a:buChar char="•"/>
            </a:pPr>
            <a:r>
              <a:rPr lang="en-US" b="1" dirty="0">
                <a:latin typeface="Arial" panose="020B0604020202020204" pitchFamily="34" charset="0"/>
                <a:ea typeface="Calibri"/>
                <a:cs typeface="Arial" panose="020B0604020202020204" pitchFamily="34" charset="0"/>
                <a:sym typeface="Calibri"/>
              </a:rPr>
              <a:t>Step 1</a:t>
            </a:r>
            <a:r>
              <a:rPr lang="en-US" dirty="0">
                <a:latin typeface="Arial" panose="020B0604020202020204" pitchFamily="34" charset="0"/>
                <a:ea typeface="Calibri"/>
                <a:cs typeface="Arial" panose="020B0604020202020204" pitchFamily="34" charset="0"/>
                <a:sym typeface="Calibri"/>
              </a:rPr>
              <a:t>:  Visit </a:t>
            </a:r>
            <a:r>
              <a:rPr lang="en-US" u="sng" dirty="0">
                <a:solidFill>
                  <a:prstClr val="white">
                    <a:lumMod val="50000"/>
                  </a:prstClr>
                </a:solidFill>
                <a:latin typeface="Arial" panose="020B0604020202020204" pitchFamily="34" charset="0"/>
                <a:ea typeface="Calibri"/>
                <a:cs typeface="Arial" panose="020B0604020202020204" pitchFamily="34" charset="0"/>
                <a:sym typeface="Calibri"/>
                <a:hlinkClick r:id="rId2"/>
              </a:rPr>
              <a:t>www.OPENPhysEd.org</a:t>
            </a:r>
          </a:p>
          <a:p>
            <a:pPr marL="342900" indent="-342900">
              <a:buClr>
                <a:prstClr val="black"/>
              </a:buClr>
              <a:buSzPct val="100000"/>
              <a:buFont typeface="Arial"/>
              <a:buChar char="•"/>
            </a:pPr>
            <a:endParaRPr lang="en-US" sz="1600" u="sng" dirty="0">
              <a:solidFill>
                <a:prstClr val="white">
                  <a:lumMod val="50000"/>
                </a:prstClr>
              </a:solidFill>
              <a:latin typeface="Arial" panose="020B0604020202020204" pitchFamily="34" charset="0"/>
              <a:ea typeface="Calibri"/>
              <a:cs typeface="Arial" panose="020B0604020202020204" pitchFamily="34" charset="0"/>
              <a:sym typeface="Calibri"/>
              <a:hlinkClick r:id="rId2"/>
            </a:endParaRPr>
          </a:p>
          <a:p>
            <a:pPr marL="342900" indent="-342900">
              <a:spcBef>
                <a:spcPts val="640"/>
              </a:spcBef>
              <a:buClr>
                <a:prstClr val="black"/>
              </a:buClr>
              <a:buSzPct val="100000"/>
              <a:buFont typeface="Arial"/>
              <a:buChar char="•"/>
            </a:pPr>
            <a:r>
              <a:rPr lang="en-US" b="1" dirty="0">
                <a:latin typeface="Arial" panose="020B0604020202020204" pitchFamily="34" charset="0"/>
                <a:ea typeface="Calibri"/>
                <a:cs typeface="Arial" panose="020B0604020202020204" pitchFamily="34" charset="0"/>
                <a:sym typeface="Calibri"/>
              </a:rPr>
              <a:t>Step 2:  </a:t>
            </a:r>
            <a:r>
              <a:rPr lang="en-US" dirty="0">
                <a:latin typeface="Arial" panose="020B0604020202020204" pitchFamily="34" charset="0"/>
                <a:ea typeface="Calibri"/>
                <a:cs typeface="Arial" panose="020B0604020202020204" pitchFamily="34" charset="0"/>
                <a:sym typeface="Calibri"/>
              </a:rPr>
              <a:t>Select “Register for FREE here” </a:t>
            </a:r>
          </a:p>
          <a:p>
            <a:pPr marL="342900" indent="-342900">
              <a:spcBef>
                <a:spcPts val="640"/>
              </a:spcBef>
              <a:buClr>
                <a:prstClr val="black"/>
              </a:buClr>
              <a:buSzPct val="100000"/>
              <a:buFont typeface="Arial"/>
              <a:buChar char="•"/>
            </a:pPr>
            <a:endParaRPr lang="en-US" sz="1600" dirty="0">
              <a:solidFill>
                <a:prstClr val="black"/>
              </a:solidFill>
              <a:latin typeface="Arial" panose="020B0604020202020204" pitchFamily="34" charset="0"/>
              <a:ea typeface="Calibri"/>
              <a:cs typeface="Arial" panose="020B0604020202020204" pitchFamily="34" charset="0"/>
              <a:sym typeface="Calibri"/>
            </a:endParaRPr>
          </a:p>
          <a:p>
            <a:pPr marL="342900" indent="-342900">
              <a:spcBef>
                <a:spcPts val="640"/>
              </a:spcBef>
              <a:buClr>
                <a:prstClr val="black"/>
              </a:buClr>
              <a:buSzPct val="100000"/>
              <a:buFont typeface="Arial"/>
              <a:buChar char="•"/>
            </a:pPr>
            <a:r>
              <a:rPr lang="en-US" b="1" dirty="0">
                <a:solidFill>
                  <a:prstClr val="black"/>
                </a:solidFill>
                <a:latin typeface="Arial" panose="020B0604020202020204" pitchFamily="34" charset="0"/>
                <a:cs typeface="Arial" panose="020B0604020202020204" pitchFamily="34" charset="0"/>
                <a:sym typeface="Calibri"/>
              </a:rPr>
              <a:t>Step 3:  </a:t>
            </a:r>
            <a:r>
              <a:rPr lang="en-US" dirty="0">
                <a:solidFill>
                  <a:prstClr val="black"/>
                </a:solidFill>
                <a:latin typeface="Arial" panose="020B0604020202020204" pitchFamily="34" charset="0"/>
                <a:ea typeface="Calibri"/>
                <a:cs typeface="Arial" panose="020B0604020202020204" pitchFamily="34" charset="0"/>
                <a:sym typeface="Calibri"/>
              </a:rPr>
              <a:t>Complete the Form</a:t>
            </a:r>
          </a:p>
          <a:p>
            <a:pPr marL="342900" indent="-342900">
              <a:spcBef>
                <a:spcPts val="640"/>
              </a:spcBef>
              <a:buClr>
                <a:prstClr val="black"/>
              </a:buClr>
              <a:buSzPct val="100000"/>
              <a:buFont typeface="Arial"/>
              <a:buChar char="•"/>
            </a:pPr>
            <a:endParaRPr lang="en-US" sz="1600" dirty="0">
              <a:solidFill>
                <a:prstClr val="black"/>
              </a:solidFill>
              <a:latin typeface="Arial" panose="020B0604020202020204" pitchFamily="34" charset="0"/>
              <a:ea typeface="Calibri"/>
              <a:cs typeface="Arial" panose="020B0604020202020204" pitchFamily="34" charset="0"/>
              <a:sym typeface="Calibri"/>
            </a:endParaRPr>
          </a:p>
          <a:p>
            <a:pPr marL="342900" indent="-342900">
              <a:spcBef>
                <a:spcPts val="640"/>
              </a:spcBef>
              <a:buClr>
                <a:prstClr val="black"/>
              </a:buClr>
              <a:buSzPct val="100000"/>
              <a:buFont typeface="Arial"/>
              <a:buChar char="•"/>
            </a:pPr>
            <a:r>
              <a:rPr lang="en-US" b="1" dirty="0">
                <a:solidFill>
                  <a:prstClr val="black"/>
                </a:solidFill>
                <a:latin typeface="Arial" panose="020B0604020202020204" pitchFamily="34" charset="0"/>
                <a:cs typeface="Arial" panose="020B0604020202020204" pitchFamily="34" charset="0"/>
                <a:sym typeface="Calibri"/>
              </a:rPr>
              <a:t>Step 4:  </a:t>
            </a:r>
            <a:r>
              <a:rPr lang="en-US" dirty="0">
                <a:solidFill>
                  <a:prstClr val="black"/>
                </a:solidFill>
                <a:latin typeface="Arial" panose="020B0604020202020204" pitchFamily="34" charset="0"/>
                <a:cs typeface="Arial" panose="020B0604020202020204" pitchFamily="34" charset="0"/>
                <a:sym typeface="Calibri"/>
              </a:rPr>
              <a:t>Click “Register”</a:t>
            </a:r>
            <a:endParaRPr lang="en-US" dirty="0">
              <a:latin typeface="Arial" panose="020B0604020202020204" pitchFamily="34" charset="0"/>
              <a:cs typeface="Arial" panose="020B0604020202020204" pitchFamily="34" charset="0"/>
            </a:endParaRPr>
          </a:p>
          <a:p>
            <a:endParaRPr lang="en-US" dirty="0"/>
          </a:p>
        </p:txBody>
      </p:sp>
      <p:pic>
        <p:nvPicPr>
          <p:cNvPr id="5" name="Picture 4" descr="A screenshot of a cell phone&#10;&#10;Description automatically generated">
            <a:extLst>
              <a:ext uri="{FF2B5EF4-FFF2-40B4-BE49-F238E27FC236}">
                <a16:creationId xmlns:a16="http://schemas.microsoft.com/office/drawing/2014/main" id="{EB1BE670-95B1-5643-98C8-A5227271F01D}"/>
              </a:ext>
            </a:extLst>
          </p:cNvPr>
          <p:cNvPicPr>
            <a:picLocks noChangeAspect="1"/>
          </p:cNvPicPr>
          <p:nvPr/>
        </p:nvPicPr>
        <p:blipFill>
          <a:blip r:embed="rId3"/>
          <a:stretch>
            <a:fillRect/>
          </a:stretch>
        </p:blipFill>
        <p:spPr>
          <a:xfrm rot="268074">
            <a:off x="7709647" y="1804640"/>
            <a:ext cx="3070411" cy="3712911"/>
          </a:xfrm>
          <a:prstGeom prst="rect">
            <a:avLst/>
          </a:prstGeom>
          <a:noFill/>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964561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g24412082b77_0_3402"/>
          <p:cNvSpPr txBox="1"/>
          <p:nvPr/>
        </p:nvSpPr>
        <p:spPr>
          <a:xfrm>
            <a:off x="2202913" y="126675"/>
            <a:ext cx="6254100" cy="923400"/>
          </a:xfrm>
          <a:prstGeom prst="rect">
            <a:avLst/>
          </a:prstGeom>
          <a:noFill/>
          <a:ln>
            <a:noFill/>
          </a:ln>
        </p:spPr>
        <p:txBody>
          <a:bodyPr spcFirstLastPara="1" wrap="square" lIns="91425" tIns="91425" rIns="91425" bIns="91425" anchor="t" anchorCtr="0">
            <a:spAutoFit/>
          </a:bodyPr>
          <a:lstStyle/>
          <a:p>
            <a:pPr marL="38100" marR="0" lvl="0" indent="0" algn="ctr" rtl="0">
              <a:lnSpc>
                <a:spcPct val="100000"/>
              </a:lnSpc>
              <a:spcBef>
                <a:spcPts val="0"/>
              </a:spcBef>
              <a:spcAft>
                <a:spcPts val="0"/>
              </a:spcAft>
              <a:buClr>
                <a:srgbClr val="000000"/>
              </a:buClr>
              <a:buSzPts val="4800"/>
              <a:buFont typeface="Arial"/>
              <a:buNone/>
            </a:pPr>
            <a:r>
              <a:rPr lang="en-US" sz="4800" b="1" i="0" u="none" strike="noStrike" cap="none" dirty="0">
                <a:solidFill>
                  <a:srgbClr val="1C4587"/>
                </a:solidFill>
                <a:latin typeface="Arial" panose="020B0604020202020204" pitchFamily="34" charset="0"/>
                <a:ea typeface="Calibri"/>
                <a:cs typeface="Arial" panose="020B0604020202020204" pitchFamily="34" charset="0"/>
                <a:sym typeface="Calibri"/>
              </a:rPr>
              <a:t>SPINNER WINNER</a:t>
            </a:r>
            <a:endParaRPr sz="2200" b="0" i="0" u="none" strike="noStrike" cap="none" dirty="0">
              <a:solidFill>
                <a:srgbClr val="1C4587"/>
              </a:solidFill>
              <a:latin typeface="Arial" panose="020B0604020202020204" pitchFamily="34" charset="0"/>
              <a:ea typeface="Arial"/>
              <a:cs typeface="Arial" panose="020B0604020202020204" pitchFamily="34" charset="0"/>
              <a:sym typeface="Arial"/>
            </a:endParaRPr>
          </a:p>
        </p:txBody>
      </p:sp>
      <p:sp>
        <p:nvSpPr>
          <p:cNvPr id="664" name="Google Shape;664;g24412082b77_0_3402"/>
          <p:cNvSpPr txBox="1"/>
          <p:nvPr/>
        </p:nvSpPr>
        <p:spPr>
          <a:xfrm>
            <a:off x="8810325" y="5456625"/>
            <a:ext cx="36795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000"/>
              </a:spcBef>
              <a:spcAft>
                <a:spcPts val="1000"/>
              </a:spcAft>
              <a:buClr>
                <a:srgbClr val="000000"/>
              </a:buClr>
              <a:buSzPts val="1800"/>
              <a:buFont typeface="Arial"/>
              <a:buNone/>
            </a:pPr>
            <a:r>
              <a:rPr lang="en-US" sz="1500" b="0" i="0" u="none" strike="noStrike" cap="none">
                <a:solidFill>
                  <a:srgbClr val="747474"/>
                </a:solidFill>
                <a:highlight>
                  <a:srgbClr val="FFFFFF"/>
                </a:highlight>
                <a:latin typeface="Raleway"/>
                <a:ea typeface="Raleway"/>
                <a:cs typeface="Raleway"/>
                <a:sym typeface="Raleway"/>
              </a:rPr>
              <a:t>Spinner Winner [</a:t>
            </a:r>
            <a:r>
              <a:rPr lang="en-US" sz="1500" b="0" i="0" u="none" strike="noStrike" cap="none">
                <a:solidFill>
                  <a:srgbClr val="3D4A76"/>
                </a:solidFill>
                <a:highlight>
                  <a:srgbClr val="FFFFFF"/>
                </a:highlight>
                <a:uFill>
                  <a:noFill/>
                </a:uFill>
                <a:latin typeface="Raleway"/>
                <a:ea typeface="Raleway"/>
                <a:cs typeface="Raleway"/>
                <a:sym typeface="Raleway"/>
                <a:hlinkClick r:id="rId3">
                  <a:extLst>
                    <a:ext uri="{A12FA001-AC4F-418D-AE19-62706E023703}">
                      <ahyp:hlinkClr xmlns:ahyp="http://schemas.microsoft.com/office/drawing/2018/hyperlinkcolor" val="tx"/>
                    </a:ext>
                  </a:extLst>
                </a:hlinkClick>
              </a:rPr>
              <a:t>PDF</a:t>
            </a:r>
            <a:r>
              <a:rPr lang="en-US" sz="1500" b="0" i="0" u="none" strike="noStrike" cap="none">
                <a:solidFill>
                  <a:srgbClr val="747474"/>
                </a:solidFill>
                <a:highlight>
                  <a:srgbClr val="FFFFFF"/>
                </a:highlight>
                <a:latin typeface="Raleway"/>
                <a:ea typeface="Raleway"/>
                <a:cs typeface="Raleway"/>
                <a:sym typeface="Raleway"/>
              </a:rPr>
              <a:t>, </a:t>
            </a:r>
            <a:r>
              <a:rPr lang="en-US" sz="1500" b="0" i="0" u="none" strike="noStrike" cap="none">
                <a:solidFill>
                  <a:srgbClr val="3D4A76"/>
                </a:solidFill>
                <a:highlight>
                  <a:srgbClr val="FFFFFF"/>
                </a:highlight>
                <a:uFill>
                  <a:noFill/>
                </a:uFill>
                <a:latin typeface="Raleway"/>
                <a:ea typeface="Raleway"/>
                <a:cs typeface="Raleway"/>
                <a:sym typeface="Raleway"/>
                <a:hlinkClick r:id="rId4">
                  <a:extLst>
                    <a:ext uri="{A12FA001-AC4F-418D-AE19-62706E023703}">
                      <ahyp:hlinkClr xmlns:ahyp="http://schemas.microsoft.com/office/drawing/2018/hyperlinkcolor" val="tx"/>
                    </a:ext>
                  </a:extLst>
                </a:hlinkClick>
              </a:rPr>
              <a:t>WORD</a:t>
            </a:r>
            <a:r>
              <a:rPr lang="en-US" sz="1500" b="0" i="0" u="none" strike="noStrike" cap="none">
                <a:solidFill>
                  <a:srgbClr val="747474"/>
                </a:solidFill>
                <a:highlight>
                  <a:srgbClr val="FFFFFF"/>
                </a:highlight>
                <a:latin typeface="Raleway"/>
                <a:ea typeface="Raleway"/>
                <a:cs typeface="Raleway"/>
                <a:sym typeface="Raleway"/>
              </a:rPr>
              <a:t>]</a:t>
            </a:r>
            <a:endParaRPr sz="1500" b="0" i="0" u="none" strike="noStrike" cap="none">
              <a:solidFill>
                <a:srgbClr val="747474"/>
              </a:solidFill>
              <a:highlight>
                <a:srgbClr val="FFFFFF"/>
              </a:highlight>
              <a:latin typeface="Raleway"/>
              <a:ea typeface="Raleway"/>
              <a:cs typeface="Raleway"/>
              <a:sym typeface="Raleway"/>
            </a:endParaRPr>
          </a:p>
        </p:txBody>
      </p:sp>
      <p:sp>
        <p:nvSpPr>
          <p:cNvPr id="665" name="Google Shape;665;g24412082b77_0_3402"/>
          <p:cNvSpPr txBox="1"/>
          <p:nvPr/>
        </p:nvSpPr>
        <p:spPr>
          <a:xfrm>
            <a:off x="1657419" y="1775700"/>
            <a:ext cx="4654481" cy="406262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300"/>
              <a:buFont typeface="Arial"/>
              <a:buNone/>
            </a:pPr>
            <a:r>
              <a:rPr lang="en-US" sz="2800" b="0" i="0" u="none" strike="noStrike" cap="none" dirty="0">
                <a:solidFill>
                  <a:srgbClr val="000000"/>
                </a:solidFill>
                <a:latin typeface="Arial" panose="020B0604020202020204" pitchFamily="34" charset="0"/>
                <a:ea typeface="Raleway"/>
                <a:cs typeface="Arial" panose="020B0604020202020204" pitchFamily="34" charset="0"/>
                <a:sym typeface="Raleway"/>
              </a:rPr>
              <a:t>The object of the game is to spin your team’s hoop like a coin for as long as you can and end up with the fewest number of spins in 1 minute as possible. </a:t>
            </a:r>
          </a:p>
          <a:p>
            <a:pPr marL="0" marR="0" lvl="0" indent="0" algn="ctr" rtl="0">
              <a:lnSpc>
                <a:spcPct val="100000"/>
              </a:lnSpc>
              <a:spcBef>
                <a:spcPts val="0"/>
              </a:spcBef>
              <a:spcAft>
                <a:spcPts val="0"/>
              </a:spcAft>
              <a:buClr>
                <a:srgbClr val="000000"/>
              </a:buClr>
              <a:buSzPts val="2300"/>
              <a:buFont typeface="Arial"/>
              <a:buNone/>
            </a:pPr>
            <a:endParaRPr lang="en-US" sz="2800" dirty="0">
              <a:solidFill>
                <a:srgbClr val="000000"/>
              </a:solidFill>
              <a:latin typeface="Arial" panose="020B0604020202020204" pitchFamily="34" charset="0"/>
              <a:ea typeface="Raleway"/>
              <a:cs typeface="Arial" panose="020B0604020202020204" pitchFamily="34" charset="0"/>
              <a:sym typeface="Raleway"/>
            </a:endParaRPr>
          </a:p>
          <a:p>
            <a:pPr marL="0" marR="0" lvl="0" indent="0" algn="ctr" rtl="0">
              <a:lnSpc>
                <a:spcPct val="100000"/>
              </a:lnSpc>
              <a:spcBef>
                <a:spcPts val="0"/>
              </a:spcBef>
              <a:spcAft>
                <a:spcPts val="0"/>
              </a:spcAft>
              <a:buClr>
                <a:srgbClr val="000000"/>
              </a:buClr>
              <a:buSzPts val="2300"/>
              <a:buFont typeface="Arial"/>
              <a:buNone/>
            </a:pPr>
            <a:r>
              <a:rPr lang="en-US" sz="2800" b="0" i="0" u="none" strike="noStrike" cap="none" dirty="0">
                <a:solidFill>
                  <a:srgbClr val="000000"/>
                </a:solidFill>
                <a:latin typeface="Arial" panose="020B0604020202020204" pitchFamily="34" charset="0"/>
                <a:ea typeface="Raleway"/>
                <a:cs typeface="Arial" panose="020B0604020202020204" pitchFamily="34" charset="0"/>
                <a:sym typeface="Raleway"/>
              </a:rPr>
              <a:t>How can you modify this game?</a:t>
            </a:r>
            <a:endParaRPr sz="2800" b="0" i="0" u="none" strike="noStrike" cap="none" dirty="0">
              <a:solidFill>
                <a:srgbClr val="000000"/>
              </a:solidFill>
              <a:latin typeface="Arial" panose="020B0604020202020204" pitchFamily="34" charset="0"/>
              <a:ea typeface="Raleway"/>
              <a:cs typeface="Arial" panose="020B0604020202020204" pitchFamily="34" charset="0"/>
              <a:sym typeface="Raleway"/>
            </a:endParaRPr>
          </a:p>
        </p:txBody>
      </p:sp>
      <p:pic>
        <p:nvPicPr>
          <p:cNvPr id="666" name="Google Shape;666;g24412082b77_0_3402"/>
          <p:cNvPicPr preferRelativeResize="0"/>
          <p:nvPr/>
        </p:nvPicPr>
        <p:blipFill rotWithShape="1">
          <a:blip r:embed="rId5">
            <a:alphaModFix/>
          </a:blip>
          <a:srcRect/>
          <a:stretch/>
        </p:blipFill>
        <p:spPr>
          <a:xfrm>
            <a:off x="6979450" y="1257975"/>
            <a:ext cx="4654481" cy="4047375"/>
          </a:xfrm>
          <a:prstGeom prst="rect">
            <a:avLst/>
          </a:prstGeom>
          <a:noFill/>
          <a:ln>
            <a:solidFill>
              <a:schemeClr val="tx1"/>
            </a:solidFill>
          </a:ln>
        </p:spPr>
      </p:pic>
      <p:pic>
        <p:nvPicPr>
          <p:cNvPr id="670" name="Google Shape;670;g24412082b77_0_3402"/>
          <p:cNvPicPr preferRelativeResize="0"/>
          <p:nvPr/>
        </p:nvPicPr>
        <p:blipFill rotWithShape="1">
          <a:blip r:embed="rId6">
            <a:alphaModFix/>
          </a:blip>
          <a:srcRect/>
          <a:stretch/>
        </p:blipFill>
        <p:spPr>
          <a:xfrm rot="-5400000">
            <a:off x="-1701288" y="2480112"/>
            <a:ext cx="4750500" cy="8999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g24412082b77_0_3414"/>
          <p:cNvSpPr txBox="1"/>
          <p:nvPr/>
        </p:nvSpPr>
        <p:spPr>
          <a:xfrm>
            <a:off x="3652100" y="231450"/>
            <a:ext cx="4576200" cy="923400"/>
          </a:xfrm>
          <a:prstGeom prst="rect">
            <a:avLst/>
          </a:prstGeom>
          <a:noFill/>
          <a:ln>
            <a:noFill/>
          </a:ln>
        </p:spPr>
        <p:txBody>
          <a:bodyPr spcFirstLastPara="1" wrap="square" lIns="91425" tIns="91425" rIns="91425" bIns="91425" anchor="t" anchorCtr="0">
            <a:spAutoFit/>
          </a:bodyPr>
          <a:lstStyle/>
          <a:p>
            <a:pPr marL="38100" marR="0" lvl="0" indent="0" algn="ctr" rtl="0">
              <a:lnSpc>
                <a:spcPct val="100000"/>
              </a:lnSpc>
              <a:spcBef>
                <a:spcPts val="0"/>
              </a:spcBef>
              <a:spcAft>
                <a:spcPts val="0"/>
              </a:spcAft>
              <a:buClr>
                <a:srgbClr val="000000"/>
              </a:buClr>
              <a:buSzPts val="4800"/>
              <a:buFont typeface="Arial"/>
              <a:buNone/>
            </a:pPr>
            <a:r>
              <a:rPr lang="en-US" sz="4800" b="1" i="0" u="none" strike="noStrike" cap="none" dirty="0">
                <a:solidFill>
                  <a:srgbClr val="1C4587"/>
                </a:solidFill>
                <a:latin typeface="Arial" panose="020B0604020202020204" pitchFamily="34" charset="0"/>
                <a:ea typeface="Calibri"/>
                <a:cs typeface="Arial" panose="020B0604020202020204" pitchFamily="34" charset="0"/>
                <a:sym typeface="Calibri"/>
              </a:rPr>
              <a:t>HOOP TOSS</a:t>
            </a:r>
            <a:endParaRPr sz="2200" b="0" i="0" u="none" strike="noStrike" cap="none" dirty="0">
              <a:solidFill>
                <a:srgbClr val="1C4587"/>
              </a:solidFill>
              <a:latin typeface="Arial" panose="020B0604020202020204" pitchFamily="34" charset="0"/>
              <a:ea typeface="Arial"/>
              <a:cs typeface="Arial" panose="020B0604020202020204" pitchFamily="34" charset="0"/>
              <a:sym typeface="Arial"/>
            </a:endParaRPr>
          </a:p>
        </p:txBody>
      </p:sp>
      <p:sp>
        <p:nvSpPr>
          <p:cNvPr id="677" name="Google Shape;677;g24412082b77_0_3414"/>
          <p:cNvSpPr txBox="1"/>
          <p:nvPr/>
        </p:nvSpPr>
        <p:spPr>
          <a:xfrm>
            <a:off x="8371725" y="6286500"/>
            <a:ext cx="36795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000"/>
              </a:spcBef>
              <a:spcAft>
                <a:spcPts val="1000"/>
              </a:spcAft>
              <a:buClr>
                <a:srgbClr val="000000"/>
              </a:buClr>
              <a:buSzPts val="1800"/>
              <a:buFont typeface="Arial"/>
              <a:buNone/>
            </a:pPr>
            <a:r>
              <a:rPr lang="en-US" sz="1800" b="0" i="0" u="none" strike="noStrike" cap="none">
                <a:solidFill>
                  <a:srgbClr val="747474"/>
                </a:solidFill>
                <a:highlight>
                  <a:srgbClr val="FFFFFF"/>
                </a:highlight>
                <a:latin typeface="Raleway"/>
                <a:ea typeface="Raleway"/>
                <a:cs typeface="Raleway"/>
                <a:sym typeface="Raleway"/>
              </a:rPr>
              <a:t>Hoop Toss [</a:t>
            </a:r>
            <a:r>
              <a:rPr lang="en-US" sz="1800" b="0" i="0" u="none" strike="noStrike" cap="none">
                <a:solidFill>
                  <a:srgbClr val="3D4A76"/>
                </a:solidFill>
                <a:highlight>
                  <a:srgbClr val="FFFFFF"/>
                </a:highlight>
                <a:uFill>
                  <a:noFill/>
                </a:uFill>
                <a:latin typeface="Raleway"/>
                <a:ea typeface="Raleway"/>
                <a:cs typeface="Raleway"/>
                <a:sym typeface="Raleway"/>
                <a:hlinkClick r:id="rId3">
                  <a:extLst>
                    <a:ext uri="{A12FA001-AC4F-418D-AE19-62706E023703}">
                      <ahyp:hlinkClr xmlns:ahyp="http://schemas.microsoft.com/office/drawing/2018/hyperlinkcolor" val="tx"/>
                    </a:ext>
                  </a:extLst>
                </a:hlinkClick>
              </a:rPr>
              <a:t>PDF</a:t>
            </a:r>
            <a:r>
              <a:rPr lang="en-US" sz="1800" b="0" i="0" u="none" strike="noStrike" cap="none">
                <a:solidFill>
                  <a:srgbClr val="747474"/>
                </a:solidFill>
                <a:highlight>
                  <a:srgbClr val="FFFFFF"/>
                </a:highlight>
                <a:latin typeface="Raleway"/>
                <a:ea typeface="Raleway"/>
                <a:cs typeface="Raleway"/>
                <a:sym typeface="Raleway"/>
              </a:rPr>
              <a:t>, </a:t>
            </a:r>
            <a:r>
              <a:rPr lang="en-US" sz="1800" b="0" i="0" u="none" strike="noStrike" cap="none">
                <a:solidFill>
                  <a:srgbClr val="3D4A76"/>
                </a:solidFill>
                <a:highlight>
                  <a:srgbClr val="FFFFFF"/>
                </a:highlight>
                <a:uFill>
                  <a:noFill/>
                </a:uFill>
                <a:latin typeface="Raleway"/>
                <a:ea typeface="Raleway"/>
                <a:cs typeface="Raleway"/>
                <a:sym typeface="Raleway"/>
                <a:hlinkClick r:id="rId4">
                  <a:extLst>
                    <a:ext uri="{A12FA001-AC4F-418D-AE19-62706E023703}">
                      <ahyp:hlinkClr xmlns:ahyp="http://schemas.microsoft.com/office/drawing/2018/hyperlinkcolor" val="tx"/>
                    </a:ext>
                  </a:extLst>
                </a:hlinkClick>
              </a:rPr>
              <a:t>WORD</a:t>
            </a:r>
            <a:r>
              <a:rPr lang="en-US" sz="1800" b="0" i="0" u="none" strike="noStrike" cap="none">
                <a:solidFill>
                  <a:srgbClr val="747474"/>
                </a:solidFill>
                <a:highlight>
                  <a:srgbClr val="FFFFFF"/>
                </a:highlight>
                <a:latin typeface="Raleway"/>
                <a:ea typeface="Raleway"/>
                <a:cs typeface="Raleway"/>
                <a:sym typeface="Raleway"/>
              </a:rPr>
              <a:t>]</a:t>
            </a:r>
            <a:endParaRPr sz="1800" b="0" i="0" u="none" strike="noStrike" cap="none">
              <a:solidFill>
                <a:srgbClr val="747474"/>
              </a:solidFill>
              <a:highlight>
                <a:srgbClr val="FFFFFF"/>
              </a:highlight>
              <a:latin typeface="Raleway"/>
              <a:ea typeface="Raleway"/>
              <a:cs typeface="Raleway"/>
              <a:sym typeface="Raleway"/>
            </a:endParaRPr>
          </a:p>
        </p:txBody>
      </p:sp>
      <p:sp>
        <p:nvSpPr>
          <p:cNvPr id="678" name="Google Shape;678;g24412082b77_0_3414"/>
          <p:cNvSpPr txBox="1"/>
          <p:nvPr/>
        </p:nvSpPr>
        <p:spPr>
          <a:xfrm>
            <a:off x="1531699" y="2061575"/>
            <a:ext cx="4278600" cy="233907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n-US" sz="2800" b="0" i="0" u="none" strike="noStrike" cap="none" dirty="0">
                <a:solidFill>
                  <a:srgbClr val="000000"/>
                </a:solidFill>
                <a:latin typeface="Arial" panose="020B0604020202020204" pitchFamily="34" charset="0"/>
                <a:ea typeface="Raleway"/>
                <a:cs typeface="Arial" panose="020B0604020202020204" pitchFamily="34" charset="0"/>
                <a:sym typeface="Raleway"/>
              </a:rPr>
              <a:t>The object of the game is for your team to toss and land your hoop onto the cone as many times as you can in 1 minute.</a:t>
            </a:r>
            <a:endParaRPr sz="2800" b="0" i="0" u="none" strike="noStrike" cap="none" dirty="0">
              <a:solidFill>
                <a:srgbClr val="000000"/>
              </a:solidFill>
              <a:latin typeface="Arial" panose="020B0604020202020204" pitchFamily="34" charset="0"/>
              <a:ea typeface="Raleway"/>
              <a:cs typeface="Arial" panose="020B0604020202020204" pitchFamily="34" charset="0"/>
              <a:sym typeface="Raleway"/>
            </a:endParaRPr>
          </a:p>
        </p:txBody>
      </p:sp>
      <p:pic>
        <p:nvPicPr>
          <p:cNvPr id="679" name="Google Shape;679;g24412082b77_0_3414"/>
          <p:cNvPicPr preferRelativeResize="0"/>
          <p:nvPr/>
        </p:nvPicPr>
        <p:blipFill rotWithShape="1">
          <a:blip r:embed="rId5">
            <a:alphaModFix/>
          </a:blip>
          <a:srcRect/>
          <a:stretch/>
        </p:blipFill>
        <p:spPr>
          <a:xfrm>
            <a:off x="6475850" y="1841963"/>
            <a:ext cx="5345675" cy="3068075"/>
          </a:xfrm>
          <a:prstGeom prst="rect">
            <a:avLst/>
          </a:prstGeom>
          <a:noFill/>
          <a:ln>
            <a:solidFill>
              <a:schemeClr val="tx1"/>
            </a:solidFill>
          </a:ln>
        </p:spPr>
      </p:pic>
      <p:pic>
        <p:nvPicPr>
          <p:cNvPr id="683" name="Google Shape;683;g24412082b77_0_3414"/>
          <p:cNvPicPr preferRelativeResize="0"/>
          <p:nvPr/>
        </p:nvPicPr>
        <p:blipFill rotWithShape="1">
          <a:blip r:embed="rId6">
            <a:alphaModFix/>
          </a:blip>
          <a:srcRect/>
          <a:stretch/>
        </p:blipFill>
        <p:spPr>
          <a:xfrm rot="-5400000">
            <a:off x="-1701288" y="2480112"/>
            <a:ext cx="4750500" cy="8999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graphicFrame>
        <p:nvGraphicFramePr>
          <p:cNvPr id="805" name="Google Shape;805;g27f9a32c867_0_45"/>
          <p:cNvGraphicFramePr/>
          <p:nvPr>
            <p:extLst>
              <p:ext uri="{D42A27DB-BD31-4B8C-83A1-F6EECF244321}">
                <p14:modId xmlns:p14="http://schemas.microsoft.com/office/powerpoint/2010/main" val="4068311157"/>
              </p:ext>
            </p:extLst>
          </p:nvPr>
        </p:nvGraphicFramePr>
        <p:xfrm>
          <a:off x="614663" y="4572500"/>
          <a:ext cx="6690825" cy="1168023"/>
        </p:xfrm>
        <a:graphic>
          <a:graphicData uri="http://schemas.openxmlformats.org/drawingml/2006/table">
            <a:tbl>
              <a:tblPr>
                <a:noFill/>
              </a:tblPr>
              <a:tblGrid>
                <a:gridCol w="6690825">
                  <a:extLst>
                    <a:ext uri="{9D8B030D-6E8A-4147-A177-3AD203B41FA5}">
                      <a16:colId xmlns:a16="http://schemas.microsoft.com/office/drawing/2014/main" val="20000"/>
                    </a:ext>
                  </a:extLst>
                </a:gridCol>
              </a:tblGrid>
              <a:tr h="0">
                <a:tc>
                  <a:txBody>
                    <a:bodyPr/>
                    <a:lstStyle/>
                    <a:p>
                      <a:pPr marL="0" marR="0" lvl="0" indent="0" algn="ctr" rtl="0">
                        <a:lnSpc>
                          <a:spcPct val="100000"/>
                        </a:lnSpc>
                        <a:spcBef>
                          <a:spcPts val="0"/>
                        </a:spcBef>
                        <a:spcAft>
                          <a:spcPts val="0"/>
                        </a:spcAft>
                        <a:buClr>
                          <a:srgbClr val="000000"/>
                        </a:buClr>
                        <a:buSzPts val="1700"/>
                        <a:buFont typeface="Arial"/>
                        <a:buNone/>
                      </a:pPr>
                      <a:r>
                        <a:rPr lang="en-US" sz="1700" b="1" u="none" strike="noStrike" cap="none" dirty="0">
                          <a:solidFill>
                            <a:srgbClr val="FFFFFF"/>
                          </a:solidFill>
                          <a:latin typeface="Raleway"/>
                          <a:ea typeface="Raleway"/>
                          <a:cs typeface="Raleway"/>
                          <a:sym typeface="Raleway"/>
                        </a:rPr>
                        <a:t>DEPTH OF KNOWLEDGE RESOURCES</a:t>
                      </a:r>
                      <a:endParaRPr sz="1700" b="1" u="none" strike="noStrike" cap="none" dirty="0">
                        <a:solidFill>
                          <a:srgbClr val="FFFFFF"/>
                        </a:solidFill>
                        <a:latin typeface="Raleway"/>
                        <a:ea typeface="Raleway"/>
                        <a:cs typeface="Raleway"/>
                        <a:sym typeface="Raleway"/>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1C4587"/>
                    </a:solidFill>
                  </a:tcPr>
                </a:tc>
                <a:extLst>
                  <a:ext uri="{0D108BD9-81ED-4DB2-BD59-A6C34878D82A}">
                    <a16:rowId xmlns:a16="http://schemas.microsoft.com/office/drawing/2014/main" val="10000"/>
                  </a:ext>
                </a:extLst>
              </a:tr>
              <a:tr h="431450">
                <a:tc>
                  <a:txBody>
                    <a:bodyPr/>
                    <a:lstStyle/>
                    <a:p>
                      <a:pPr marL="457200" lvl="0" indent="-330200" algn="l" rtl="0">
                        <a:lnSpc>
                          <a:spcPct val="115000"/>
                        </a:lnSpc>
                        <a:spcBef>
                          <a:spcPts val="1000"/>
                        </a:spcBef>
                        <a:spcAft>
                          <a:spcPts val="0"/>
                        </a:spcAft>
                        <a:buClr>
                          <a:srgbClr val="747474"/>
                        </a:buClr>
                        <a:buSzPts val="1600"/>
                        <a:buChar char="●"/>
                      </a:pPr>
                      <a:r>
                        <a:rPr lang="en-US" sz="1600" dirty="0">
                          <a:solidFill>
                            <a:srgbClr val="747474"/>
                          </a:solidFill>
                        </a:rPr>
                        <a:t>DOK Wheel &amp; Question Stems: [</a:t>
                      </a:r>
                      <a:r>
                        <a:rPr lang="en-US" sz="1600" dirty="0">
                          <a:solidFill>
                            <a:srgbClr val="3D4A76"/>
                          </a:solidFill>
                          <a:uFill>
                            <a:noFill/>
                          </a:uFill>
                          <a:hlinkClick r:id="rId3">
                            <a:extLst>
                              <a:ext uri="{A12FA001-AC4F-418D-AE19-62706E023703}">
                                <ahyp:hlinkClr xmlns:ahyp="http://schemas.microsoft.com/office/drawing/2018/hyperlinkcolor" val="tx"/>
                              </a:ext>
                            </a:extLst>
                          </a:hlinkClick>
                        </a:rPr>
                        <a:t>PDF</a:t>
                      </a:r>
                      <a:r>
                        <a:rPr lang="en-US" sz="1600" dirty="0">
                          <a:solidFill>
                            <a:srgbClr val="747474"/>
                          </a:solidFill>
                        </a:rPr>
                        <a:t>]</a:t>
                      </a:r>
                      <a:endParaRPr sz="1600" dirty="0">
                        <a:solidFill>
                          <a:srgbClr val="747474"/>
                        </a:solidFill>
                      </a:endParaRPr>
                    </a:p>
                    <a:p>
                      <a:pPr marL="457200" lvl="0" indent="-330200" algn="l" rtl="0">
                        <a:lnSpc>
                          <a:spcPct val="115000"/>
                        </a:lnSpc>
                        <a:spcBef>
                          <a:spcPts val="0"/>
                        </a:spcBef>
                        <a:spcAft>
                          <a:spcPts val="0"/>
                        </a:spcAft>
                        <a:buClr>
                          <a:srgbClr val="747474"/>
                        </a:buClr>
                        <a:buSzPts val="1600"/>
                        <a:buChar char="●"/>
                      </a:pPr>
                      <a:r>
                        <a:rPr lang="en-US" sz="1600" dirty="0">
                          <a:solidFill>
                            <a:srgbClr val="747474"/>
                          </a:solidFill>
                        </a:rPr>
                        <a:t>DOK Question Set Gen GPT: [</a:t>
                      </a:r>
                      <a:r>
                        <a:rPr lang="en-US" sz="1600" dirty="0">
                          <a:solidFill>
                            <a:srgbClr val="3D4A76"/>
                          </a:solidFill>
                          <a:uFill>
                            <a:noFill/>
                          </a:uFill>
                          <a:hlinkClick r:id="rId4">
                            <a:extLst>
                              <a:ext uri="{A12FA001-AC4F-418D-AE19-62706E023703}">
                                <ahyp:hlinkClr xmlns:ahyp="http://schemas.microsoft.com/office/drawing/2018/hyperlinkcolor" val="tx"/>
                              </a:ext>
                            </a:extLst>
                          </a:hlinkClick>
                        </a:rPr>
                        <a:t>CLICK HERE</a:t>
                      </a:r>
                      <a:r>
                        <a:rPr lang="en-US" sz="1600" dirty="0">
                          <a:solidFill>
                            <a:srgbClr val="747474"/>
                          </a:solidFill>
                        </a:rPr>
                        <a:t>]</a:t>
                      </a:r>
                      <a:endParaRPr sz="1200" dirty="0">
                        <a:solidFill>
                          <a:srgbClr val="1C4587"/>
                        </a:solidFill>
                        <a:latin typeface="Raleway"/>
                        <a:ea typeface="Raleway"/>
                        <a:cs typeface="Raleway"/>
                        <a:sym typeface="Raleway"/>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806" name="Google Shape;806;g27f9a32c867_0_45"/>
          <p:cNvPicPr preferRelativeResize="0"/>
          <p:nvPr/>
        </p:nvPicPr>
        <p:blipFill rotWithShape="1">
          <a:blip r:embed="rId5">
            <a:alphaModFix/>
          </a:blip>
          <a:srcRect b="15297"/>
          <a:stretch/>
        </p:blipFill>
        <p:spPr>
          <a:xfrm>
            <a:off x="5431875" y="5489425"/>
            <a:ext cx="484925" cy="175550"/>
          </a:xfrm>
          <a:prstGeom prst="rect">
            <a:avLst/>
          </a:prstGeom>
          <a:noFill/>
          <a:ln>
            <a:noFill/>
          </a:ln>
        </p:spPr>
      </p:pic>
      <p:pic>
        <p:nvPicPr>
          <p:cNvPr id="807" name="Google Shape;807;g27f9a32c867_0_45"/>
          <p:cNvPicPr preferRelativeResize="0"/>
          <p:nvPr/>
        </p:nvPicPr>
        <p:blipFill rotWithShape="1">
          <a:blip r:embed="rId5">
            <a:alphaModFix/>
          </a:blip>
          <a:srcRect b="15297"/>
          <a:stretch/>
        </p:blipFill>
        <p:spPr>
          <a:xfrm>
            <a:off x="5555675" y="4997200"/>
            <a:ext cx="176250" cy="63800"/>
          </a:xfrm>
          <a:prstGeom prst="rect">
            <a:avLst/>
          </a:prstGeom>
          <a:noFill/>
          <a:ln>
            <a:noFill/>
          </a:ln>
        </p:spPr>
      </p:pic>
      <p:pic>
        <p:nvPicPr>
          <p:cNvPr id="808" name="Google Shape;808;g27f9a32c867_0_45"/>
          <p:cNvPicPr preferRelativeResize="0"/>
          <p:nvPr/>
        </p:nvPicPr>
        <p:blipFill>
          <a:blip r:embed="rId6">
            <a:alphaModFix/>
          </a:blip>
          <a:stretch>
            <a:fillRect/>
          </a:stretch>
        </p:blipFill>
        <p:spPr>
          <a:xfrm>
            <a:off x="7740050" y="251077"/>
            <a:ext cx="4031676" cy="5470450"/>
          </a:xfrm>
          <a:prstGeom prst="rect">
            <a:avLst/>
          </a:prstGeom>
          <a:noFill/>
          <a:ln>
            <a:noFill/>
          </a:ln>
        </p:spPr>
      </p:pic>
      <p:pic>
        <p:nvPicPr>
          <p:cNvPr id="809" name="Google Shape;809;g27f9a32c867_0_45"/>
          <p:cNvPicPr preferRelativeResize="0"/>
          <p:nvPr/>
        </p:nvPicPr>
        <p:blipFill>
          <a:blip r:embed="rId7">
            <a:alphaModFix/>
          </a:blip>
          <a:stretch>
            <a:fillRect/>
          </a:stretch>
        </p:blipFill>
        <p:spPr>
          <a:xfrm>
            <a:off x="1752300" y="210575"/>
            <a:ext cx="4279775" cy="434122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pic>
        <p:nvPicPr>
          <p:cNvPr id="814" name="Google Shape;814;g2ee3b475e7d_0_176"/>
          <p:cNvPicPr preferRelativeResize="0"/>
          <p:nvPr/>
        </p:nvPicPr>
        <p:blipFill rotWithShape="1">
          <a:blip r:embed="rId3">
            <a:alphaModFix/>
          </a:blip>
          <a:srcRect/>
          <a:stretch/>
        </p:blipFill>
        <p:spPr>
          <a:xfrm>
            <a:off x="769300" y="1015965"/>
            <a:ext cx="2499000" cy="1887335"/>
          </a:xfrm>
          <a:prstGeom prst="rect">
            <a:avLst/>
          </a:prstGeom>
          <a:noFill/>
          <a:ln>
            <a:noFill/>
          </a:ln>
        </p:spPr>
      </p:pic>
      <p:sp>
        <p:nvSpPr>
          <p:cNvPr id="815" name="Google Shape;815;g2ee3b475e7d_0_176"/>
          <p:cNvSpPr txBox="1"/>
          <p:nvPr/>
        </p:nvSpPr>
        <p:spPr>
          <a:xfrm>
            <a:off x="3352725" y="1306575"/>
            <a:ext cx="57498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400"/>
              </a:spcBef>
              <a:spcAft>
                <a:spcPts val="400"/>
              </a:spcAft>
              <a:buClr>
                <a:srgbClr val="000000"/>
              </a:buClr>
              <a:buSzPts val="1500"/>
              <a:buFont typeface="Arial"/>
              <a:buNone/>
            </a:pPr>
            <a:endParaRPr sz="1500" b="0" i="0" u="none" strike="noStrike" cap="none">
              <a:solidFill>
                <a:srgbClr val="747474"/>
              </a:solidFill>
              <a:highlight>
                <a:srgbClr val="FFFFFF"/>
              </a:highlight>
              <a:latin typeface="Arial"/>
              <a:ea typeface="Arial"/>
              <a:cs typeface="Arial"/>
              <a:sym typeface="Arial"/>
            </a:endParaRPr>
          </a:p>
        </p:txBody>
      </p:sp>
      <p:pic>
        <p:nvPicPr>
          <p:cNvPr id="816" name="Google Shape;816;g2ee3b475e7d_0_176"/>
          <p:cNvPicPr preferRelativeResize="0"/>
          <p:nvPr/>
        </p:nvPicPr>
        <p:blipFill rotWithShape="1">
          <a:blip r:embed="rId4">
            <a:alphaModFix/>
          </a:blip>
          <a:srcRect l="12800"/>
          <a:stretch/>
        </p:blipFill>
        <p:spPr>
          <a:xfrm>
            <a:off x="3557736" y="1004940"/>
            <a:ext cx="2547488" cy="1887335"/>
          </a:xfrm>
          <a:prstGeom prst="rect">
            <a:avLst/>
          </a:prstGeom>
          <a:noFill/>
          <a:ln>
            <a:noFill/>
          </a:ln>
        </p:spPr>
      </p:pic>
      <p:pic>
        <p:nvPicPr>
          <p:cNvPr id="817" name="Google Shape;817;g2ee3b475e7d_0_176"/>
          <p:cNvPicPr preferRelativeResize="0"/>
          <p:nvPr/>
        </p:nvPicPr>
        <p:blipFill rotWithShape="1">
          <a:blip r:embed="rId5">
            <a:alphaModFix/>
          </a:blip>
          <a:srcRect/>
          <a:stretch/>
        </p:blipFill>
        <p:spPr>
          <a:xfrm>
            <a:off x="6330474" y="1030340"/>
            <a:ext cx="2517028" cy="1902574"/>
          </a:xfrm>
          <a:prstGeom prst="rect">
            <a:avLst/>
          </a:prstGeom>
          <a:noFill/>
          <a:ln>
            <a:noFill/>
          </a:ln>
        </p:spPr>
      </p:pic>
      <p:pic>
        <p:nvPicPr>
          <p:cNvPr id="818" name="Google Shape;818;g2ee3b475e7d_0_176"/>
          <p:cNvPicPr preferRelativeResize="0"/>
          <p:nvPr/>
        </p:nvPicPr>
        <p:blipFill rotWithShape="1">
          <a:blip r:embed="rId6">
            <a:alphaModFix/>
          </a:blip>
          <a:srcRect/>
          <a:stretch/>
        </p:blipFill>
        <p:spPr>
          <a:xfrm>
            <a:off x="787999" y="3304273"/>
            <a:ext cx="2622528" cy="1976351"/>
          </a:xfrm>
          <a:prstGeom prst="rect">
            <a:avLst/>
          </a:prstGeom>
          <a:noFill/>
          <a:ln>
            <a:noFill/>
          </a:ln>
        </p:spPr>
      </p:pic>
      <p:pic>
        <p:nvPicPr>
          <p:cNvPr id="819" name="Google Shape;819;g2ee3b475e7d_0_176"/>
          <p:cNvPicPr preferRelativeResize="0"/>
          <p:nvPr/>
        </p:nvPicPr>
        <p:blipFill rotWithShape="1">
          <a:blip r:embed="rId7">
            <a:alphaModFix/>
          </a:blip>
          <a:srcRect/>
          <a:stretch/>
        </p:blipFill>
        <p:spPr>
          <a:xfrm>
            <a:off x="3635150" y="3304273"/>
            <a:ext cx="2420476" cy="1967127"/>
          </a:xfrm>
          <a:prstGeom prst="rect">
            <a:avLst/>
          </a:prstGeom>
          <a:noFill/>
          <a:ln>
            <a:noFill/>
          </a:ln>
        </p:spPr>
      </p:pic>
      <p:pic>
        <p:nvPicPr>
          <p:cNvPr id="820" name="Google Shape;820;g2ee3b475e7d_0_176"/>
          <p:cNvPicPr preferRelativeResize="0"/>
          <p:nvPr/>
        </p:nvPicPr>
        <p:blipFill rotWithShape="1">
          <a:blip r:embed="rId8">
            <a:alphaModFix/>
          </a:blip>
          <a:srcRect/>
          <a:stretch/>
        </p:blipFill>
        <p:spPr>
          <a:xfrm rot="2">
            <a:off x="6312750" y="3312487"/>
            <a:ext cx="2631651" cy="1976349"/>
          </a:xfrm>
          <a:prstGeom prst="rect">
            <a:avLst/>
          </a:prstGeom>
          <a:noFill/>
          <a:ln>
            <a:noFill/>
          </a:ln>
        </p:spPr>
      </p:pic>
      <p:sp>
        <p:nvSpPr>
          <p:cNvPr id="821" name="Google Shape;821;g2ee3b475e7d_0_176"/>
          <p:cNvSpPr txBox="1"/>
          <p:nvPr/>
        </p:nvSpPr>
        <p:spPr>
          <a:xfrm>
            <a:off x="266700" y="265425"/>
            <a:ext cx="9310900" cy="87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100"/>
              <a:buFont typeface="Arial"/>
              <a:buNone/>
            </a:pPr>
            <a:r>
              <a:rPr lang="en-US" sz="3000" b="1" dirty="0">
                <a:solidFill>
                  <a:srgbClr val="1C4587"/>
                </a:solidFill>
                <a:latin typeface="Arial" panose="020B0604020202020204" pitchFamily="34" charset="0"/>
                <a:ea typeface="Calibri"/>
                <a:cs typeface="Arial" panose="020B0604020202020204" pitchFamily="34" charset="0"/>
                <a:sym typeface="Calibri"/>
              </a:rPr>
              <a:t>BUILDING SKILLS WITH ACADEMIC LANGUAGE</a:t>
            </a:r>
            <a:endParaRPr sz="3000" b="1" i="0" u="none" strike="noStrike" cap="none" dirty="0">
              <a:solidFill>
                <a:srgbClr val="1C4587"/>
              </a:solidFill>
              <a:latin typeface="Arial" panose="020B0604020202020204" pitchFamily="34" charset="0"/>
              <a:ea typeface="Calibri"/>
              <a:cs typeface="Arial" panose="020B0604020202020204" pitchFamily="34" charset="0"/>
              <a:sym typeface="Calibri"/>
            </a:endParaRPr>
          </a:p>
        </p:txBody>
      </p:sp>
      <p:graphicFrame>
        <p:nvGraphicFramePr>
          <p:cNvPr id="823" name="Google Shape;823;g2ee3b475e7d_0_176"/>
          <p:cNvGraphicFramePr/>
          <p:nvPr>
            <p:extLst>
              <p:ext uri="{D42A27DB-BD31-4B8C-83A1-F6EECF244321}">
                <p14:modId xmlns:p14="http://schemas.microsoft.com/office/powerpoint/2010/main" val="3296167405"/>
              </p:ext>
            </p:extLst>
          </p:nvPr>
        </p:nvGraphicFramePr>
        <p:xfrm>
          <a:off x="9169025" y="2532775"/>
          <a:ext cx="2631650" cy="1393194"/>
        </p:xfrm>
        <a:graphic>
          <a:graphicData uri="http://schemas.openxmlformats.org/drawingml/2006/table">
            <a:tbl>
              <a:tblPr>
                <a:noFill/>
              </a:tblPr>
              <a:tblGrid>
                <a:gridCol w="2631650">
                  <a:extLst>
                    <a:ext uri="{9D8B030D-6E8A-4147-A177-3AD203B41FA5}">
                      <a16:colId xmlns:a16="http://schemas.microsoft.com/office/drawing/2014/main" val="20000"/>
                    </a:ext>
                  </a:extLst>
                </a:gridCol>
              </a:tblGrid>
              <a:tr h="403875">
                <a:tc>
                  <a:txBody>
                    <a:bodyPr/>
                    <a:lstStyle/>
                    <a:p>
                      <a:pPr marL="0" marR="0" lvl="0" indent="0" algn="ctr" rtl="0">
                        <a:lnSpc>
                          <a:spcPct val="100000"/>
                        </a:lnSpc>
                        <a:spcBef>
                          <a:spcPts val="0"/>
                        </a:spcBef>
                        <a:spcAft>
                          <a:spcPts val="0"/>
                        </a:spcAft>
                        <a:buClr>
                          <a:srgbClr val="000000"/>
                        </a:buClr>
                        <a:buSzPts val="1700"/>
                        <a:buFont typeface="Arial"/>
                        <a:buNone/>
                      </a:pPr>
                      <a:r>
                        <a:rPr lang="en-US" sz="1700" b="1" u="none" strike="noStrike" cap="none" dirty="0">
                          <a:solidFill>
                            <a:srgbClr val="FFFFFF"/>
                          </a:solidFill>
                          <a:latin typeface="Raleway"/>
                          <a:ea typeface="Raleway"/>
                          <a:cs typeface="Raleway"/>
                          <a:sym typeface="Raleway"/>
                        </a:rPr>
                        <a:t>ACADEMIC LANGUAGE RESOURCES</a:t>
                      </a:r>
                      <a:endParaRPr sz="1700" b="1" u="none" strike="noStrike" cap="none" dirty="0">
                        <a:solidFill>
                          <a:srgbClr val="FFFFFF"/>
                        </a:solidFill>
                        <a:latin typeface="Raleway"/>
                        <a:ea typeface="Raleway"/>
                        <a:cs typeface="Raleway"/>
                        <a:sym typeface="Raleway"/>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1C4587"/>
                    </a:solidFill>
                  </a:tcPr>
                </a:tc>
                <a:extLst>
                  <a:ext uri="{0D108BD9-81ED-4DB2-BD59-A6C34878D82A}">
                    <a16:rowId xmlns:a16="http://schemas.microsoft.com/office/drawing/2014/main" val="10000"/>
                  </a:ext>
                </a:extLst>
              </a:tr>
              <a:tr h="334225">
                <a:tc>
                  <a:txBody>
                    <a:bodyPr/>
                    <a:lstStyle/>
                    <a:p>
                      <a:pPr marL="0" marR="0" lvl="0" indent="0" algn="ctr" rtl="0">
                        <a:lnSpc>
                          <a:spcPct val="115000"/>
                        </a:lnSpc>
                        <a:spcBef>
                          <a:spcPts val="0"/>
                        </a:spcBef>
                        <a:spcAft>
                          <a:spcPts val="0"/>
                        </a:spcAft>
                        <a:buClr>
                          <a:srgbClr val="000000"/>
                        </a:buClr>
                        <a:buSzPts val="1000"/>
                        <a:buFont typeface="Arial"/>
                        <a:buNone/>
                      </a:pPr>
                      <a:r>
                        <a:rPr lang="en-US" sz="1500" u="none" strike="noStrike" cap="none" dirty="0">
                          <a:solidFill>
                            <a:srgbClr val="747474"/>
                          </a:solidFill>
                        </a:rPr>
                        <a:t>Academic Language List GPT: [</a:t>
                      </a:r>
                      <a:r>
                        <a:rPr lang="en-US" sz="1500" u="none" strike="noStrike" cap="none" dirty="0">
                          <a:solidFill>
                            <a:srgbClr val="3D4A76"/>
                          </a:solidFill>
                          <a:uFill>
                            <a:noFill/>
                          </a:uFill>
                          <a:hlinkClick r:id="rId9">
                            <a:extLst>
                              <a:ext uri="{A12FA001-AC4F-418D-AE19-62706E023703}">
                                <ahyp:hlinkClr xmlns:ahyp="http://schemas.microsoft.com/office/drawing/2018/hyperlinkcolor" val="tx"/>
                              </a:ext>
                            </a:extLst>
                          </a:hlinkClick>
                        </a:rPr>
                        <a:t>CLICK HERE</a:t>
                      </a:r>
                      <a:r>
                        <a:rPr lang="en-US" sz="1500" u="none" strike="noStrike" cap="none" dirty="0">
                          <a:solidFill>
                            <a:srgbClr val="747474"/>
                          </a:solidFill>
                        </a:rPr>
                        <a:t>]</a:t>
                      </a:r>
                      <a:endParaRPr sz="1500" b="1" u="none" strike="noStrike" cap="none" dirty="0">
                        <a:solidFill>
                          <a:srgbClr val="1C4587"/>
                        </a:solidFill>
                        <a:latin typeface="Raleway"/>
                        <a:ea typeface="Raleway"/>
                        <a:cs typeface="Raleway"/>
                        <a:sym typeface="Raleway"/>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graphicFrame>
        <p:nvGraphicFramePr>
          <p:cNvPr id="861" name="Google Shape;861;g27f9a32c867_0_37"/>
          <p:cNvGraphicFramePr/>
          <p:nvPr>
            <p:extLst>
              <p:ext uri="{D42A27DB-BD31-4B8C-83A1-F6EECF244321}">
                <p14:modId xmlns:p14="http://schemas.microsoft.com/office/powerpoint/2010/main" val="4222246141"/>
              </p:ext>
            </p:extLst>
          </p:nvPr>
        </p:nvGraphicFramePr>
        <p:xfrm>
          <a:off x="547725" y="153175"/>
          <a:ext cx="5123946" cy="5648300"/>
        </p:xfrm>
        <a:graphic>
          <a:graphicData uri="http://schemas.openxmlformats.org/drawingml/2006/table">
            <a:tbl>
              <a:tblPr>
                <a:noFill/>
              </a:tblPr>
              <a:tblGrid>
                <a:gridCol w="5123946">
                  <a:extLst>
                    <a:ext uri="{9D8B030D-6E8A-4147-A177-3AD203B41FA5}">
                      <a16:colId xmlns:a16="http://schemas.microsoft.com/office/drawing/2014/main" val="20000"/>
                    </a:ext>
                  </a:extLst>
                </a:gridCol>
              </a:tblGrid>
              <a:tr h="428200">
                <a:tc>
                  <a:txBody>
                    <a:bodyPr/>
                    <a:lstStyle/>
                    <a:p>
                      <a:pPr marL="0" marR="0" lvl="0" indent="0" algn="ctr" rtl="0">
                        <a:lnSpc>
                          <a:spcPct val="100000"/>
                        </a:lnSpc>
                        <a:spcBef>
                          <a:spcPts val="0"/>
                        </a:spcBef>
                        <a:spcAft>
                          <a:spcPts val="0"/>
                        </a:spcAft>
                        <a:buClr>
                          <a:srgbClr val="000000"/>
                        </a:buClr>
                        <a:buSzPts val="1700"/>
                        <a:buFont typeface="Arial"/>
                        <a:buNone/>
                      </a:pPr>
                      <a:r>
                        <a:rPr lang="en-US" sz="1700" b="1" u="none" strike="noStrike" cap="none">
                          <a:solidFill>
                            <a:schemeClr val="lt1"/>
                          </a:solidFill>
                          <a:latin typeface="Raleway"/>
                          <a:ea typeface="Raleway"/>
                          <a:cs typeface="Raleway"/>
                          <a:sym typeface="Raleway"/>
                        </a:rPr>
                        <a:t>School-</a:t>
                      </a:r>
                      <a:r>
                        <a:rPr lang="en-US" sz="1700" b="1">
                          <a:solidFill>
                            <a:schemeClr val="lt1"/>
                          </a:solidFill>
                          <a:latin typeface="Raleway"/>
                          <a:ea typeface="Raleway"/>
                          <a:cs typeface="Raleway"/>
                          <a:sym typeface="Raleway"/>
                        </a:rPr>
                        <a:t>W</a:t>
                      </a:r>
                      <a:r>
                        <a:rPr lang="en-US" sz="1700" b="1" u="none" strike="noStrike" cap="none">
                          <a:solidFill>
                            <a:schemeClr val="lt1"/>
                          </a:solidFill>
                          <a:latin typeface="Raleway"/>
                          <a:ea typeface="Raleway"/>
                          <a:cs typeface="Raleway"/>
                          <a:sym typeface="Raleway"/>
                        </a:rPr>
                        <a:t>ide Event Resources</a:t>
                      </a:r>
                      <a:endParaRPr sz="1700" b="1" u="none" strike="noStrike" cap="none">
                        <a:solidFill>
                          <a:schemeClr val="lt1"/>
                        </a:solidFill>
                        <a:latin typeface="Raleway"/>
                        <a:ea typeface="Raleway"/>
                        <a:cs typeface="Raleway"/>
                        <a:sym typeface="Raleway"/>
                      </a:endParaRPr>
                    </a:p>
                  </a:txBody>
                  <a:tcPr marL="91425" marR="91425" marT="91425" marB="91425">
                    <a:lnB w="9525" cap="flat" cmpd="sng">
                      <a:solidFill>
                        <a:srgbClr val="9E9E9E">
                          <a:alpha val="0"/>
                        </a:srgbClr>
                      </a:solidFill>
                      <a:prstDash val="solid"/>
                      <a:round/>
                      <a:headEnd type="none" w="sm" len="sm"/>
                      <a:tailEnd type="none" w="sm" len="sm"/>
                    </a:lnB>
                    <a:solidFill>
                      <a:srgbClr val="1C4587"/>
                    </a:solidFill>
                  </a:tcPr>
                </a:tc>
                <a:extLst>
                  <a:ext uri="{0D108BD9-81ED-4DB2-BD59-A6C34878D82A}">
                    <a16:rowId xmlns:a16="http://schemas.microsoft.com/office/drawing/2014/main" val="10000"/>
                  </a:ext>
                </a:extLst>
              </a:tr>
              <a:tr h="1671150">
                <a:tc>
                  <a:txBody>
                    <a:bodyPr/>
                    <a:lstStyle/>
                    <a:p>
                      <a:pPr marL="457200" marR="0" lvl="0" indent="-317500" algn="l" rtl="0">
                        <a:lnSpc>
                          <a:spcPct val="100000"/>
                        </a:lnSpc>
                        <a:spcBef>
                          <a:spcPts val="0"/>
                        </a:spcBef>
                        <a:spcAft>
                          <a:spcPts val="0"/>
                        </a:spcAft>
                        <a:buClr>
                          <a:schemeClr val="dk1"/>
                        </a:buClr>
                        <a:buSzPts val="1400"/>
                        <a:buFont typeface="Arial"/>
                        <a:buChar char="●"/>
                      </a:pPr>
                      <a:r>
                        <a:rPr lang="en-US" u="none" strike="noStrike" cap="none" dirty="0">
                          <a:solidFill>
                            <a:schemeClr val="dk1"/>
                          </a:solidFill>
                        </a:rPr>
                        <a:t>Field Days [</a:t>
                      </a:r>
                      <a:r>
                        <a:rPr lang="en-US" u="none" strike="noStrike" cap="none" dirty="0">
                          <a:solidFill>
                            <a:schemeClr val="dk1"/>
                          </a:solidFill>
                          <a:uFill>
                            <a:noFill/>
                          </a:uFill>
                          <a:hlinkClick r:id="rId3">
                            <a:extLst>
                              <a:ext uri="{A12FA001-AC4F-418D-AE19-62706E023703}">
                                <ahyp:hlinkClr xmlns:ahyp="http://schemas.microsoft.com/office/drawing/2018/hyperlinkcolor" val="tx"/>
                              </a:ext>
                            </a:extLst>
                          </a:hlinkClick>
                        </a:rPr>
                        <a:t>CLICK HERE</a:t>
                      </a:r>
                      <a:r>
                        <a:rPr lang="en-US" u="none" strike="noStrike" cap="none" dirty="0">
                          <a:solidFill>
                            <a:schemeClr val="dk1"/>
                          </a:solidFill>
                        </a:rPr>
                        <a:t>]</a:t>
                      </a:r>
                      <a:endParaRPr u="none" strike="noStrike" cap="none" dirty="0">
                        <a:solidFill>
                          <a:schemeClr val="dk1"/>
                        </a:solidFill>
                      </a:endParaRPr>
                    </a:p>
                    <a:p>
                      <a:pPr marL="457200" marR="0" lvl="0" indent="-317500" algn="l" rtl="0">
                        <a:lnSpc>
                          <a:spcPct val="100000"/>
                        </a:lnSpc>
                        <a:spcBef>
                          <a:spcPts val="0"/>
                        </a:spcBef>
                        <a:spcAft>
                          <a:spcPts val="0"/>
                        </a:spcAft>
                        <a:buClr>
                          <a:schemeClr val="dk1"/>
                        </a:buClr>
                        <a:buSzPts val="1400"/>
                        <a:buFont typeface="Arial"/>
                        <a:buChar char="●"/>
                      </a:pPr>
                      <a:r>
                        <a:rPr lang="en-US" u="none" strike="noStrike" cap="none" dirty="0">
                          <a:solidFill>
                            <a:schemeClr val="dk1"/>
                          </a:solidFill>
                        </a:rPr>
                        <a:t>Kids Heart Challenge [</a:t>
                      </a:r>
                      <a:r>
                        <a:rPr lang="en-US" u="none" strike="noStrike" cap="none" dirty="0">
                          <a:solidFill>
                            <a:schemeClr val="dk1"/>
                          </a:solidFill>
                          <a:uFill>
                            <a:noFill/>
                          </a:uFill>
                          <a:hlinkClick r:id="rId4">
                            <a:extLst>
                              <a:ext uri="{A12FA001-AC4F-418D-AE19-62706E023703}">
                                <ahyp:hlinkClr xmlns:ahyp="http://schemas.microsoft.com/office/drawing/2018/hyperlinkcolor" val="tx"/>
                              </a:ext>
                            </a:extLst>
                          </a:hlinkClick>
                        </a:rPr>
                        <a:t>CLICK HERE</a:t>
                      </a:r>
                      <a:r>
                        <a:rPr lang="en-US" u="none" strike="noStrike" cap="none" dirty="0">
                          <a:solidFill>
                            <a:schemeClr val="dk1"/>
                          </a:solidFill>
                        </a:rPr>
                        <a:t>]</a:t>
                      </a:r>
                      <a:endParaRPr u="none" strike="noStrike" cap="none" dirty="0">
                        <a:solidFill>
                          <a:schemeClr val="dk1"/>
                        </a:solidFill>
                      </a:endParaRPr>
                    </a:p>
                    <a:p>
                      <a:pPr marL="457200" marR="0" lvl="0" indent="-317500" algn="l" rtl="0">
                        <a:lnSpc>
                          <a:spcPct val="100000"/>
                        </a:lnSpc>
                        <a:spcBef>
                          <a:spcPts val="0"/>
                        </a:spcBef>
                        <a:spcAft>
                          <a:spcPts val="0"/>
                        </a:spcAft>
                        <a:buClr>
                          <a:schemeClr val="dk1"/>
                        </a:buClr>
                        <a:buSzPts val="1400"/>
                        <a:buFont typeface="Arial"/>
                        <a:buChar char="●"/>
                      </a:pPr>
                      <a:r>
                        <a:rPr lang="en-US" u="none" strike="noStrike" cap="none" dirty="0">
                          <a:solidFill>
                            <a:schemeClr val="dk1"/>
                          </a:solidFill>
                        </a:rPr>
                        <a:t>Family PE Week [</a:t>
                      </a:r>
                      <a:r>
                        <a:rPr lang="en-US" u="none" strike="noStrike" cap="none" dirty="0">
                          <a:solidFill>
                            <a:schemeClr val="dk1"/>
                          </a:solidFill>
                          <a:uFill>
                            <a:noFill/>
                          </a:uFill>
                          <a:hlinkClick r:id="rId5">
                            <a:extLst>
                              <a:ext uri="{A12FA001-AC4F-418D-AE19-62706E023703}">
                                <ahyp:hlinkClr xmlns:ahyp="http://schemas.microsoft.com/office/drawing/2018/hyperlinkcolor" val="tx"/>
                              </a:ext>
                            </a:extLst>
                          </a:hlinkClick>
                        </a:rPr>
                        <a:t>CLICK HERE</a:t>
                      </a:r>
                      <a:r>
                        <a:rPr lang="en-US" u="none" strike="noStrike" cap="none" dirty="0">
                          <a:solidFill>
                            <a:schemeClr val="dk1"/>
                          </a:solidFill>
                        </a:rPr>
                        <a:t>]</a:t>
                      </a:r>
                      <a:endParaRPr u="none" strike="noStrike" cap="none" dirty="0">
                        <a:solidFill>
                          <a:schemeClr val="dk1"/>
                        </a:solidFill>
                      </a:endParaRPr>
                    </a:p>
                    <a:p>
                      <a:pPr marL="457200" marR="0" lvl="0" indent="-317500" algn="l" rtl="0">
                        <a:lnSpc>
                          <a:spcPct val="100000"/>
                        </a:lnSpc>
                        <a:spcBef>
                          <a:spcPts val="0"/>
                        </a:spcBef>
                        <a:spcAft>
                          <a:spcPts val="0"/>
                        </a:spcAft>
                        <a:buClr>
                          <a:schemeClr val="dk1"/>
                        </a:buClr>
                        <a:buSzPts val="1400"/>
                        <a:buFont typeface="Arial"/>
                        <a:buChar char="●"/>
                      </a:pPr>
                      <a:r>
                        <a:rPr lang="en-US" u="none" strike="noStrike" cap="none" dirty="0">
                          <a:solidFill>
                            <a:schemeClr val="dk1"/>
                          </a:solidFill>
                        </a:rPr>
                        <a:t>Host a Family PE Night [</a:t>
                      </a:r>
                      <a:r>
                        <a:rPr lang="en-US" u="none" strike="noStrike" cap="none" dirty="0">
                          <a:solidFill>
                            <a:schemeClr val="dk1"/>
                          </a:solidFill>
                          <a:uFill>
                            <a:noFill/>
                          </a:uFill>
                          <a:hlinkClick r:id="rId6">
                            <a:extLst>
                              <a:ext uri="{A12FA001-AC4F-418D-AE19-62706E023703}">
                                <ahyp:hlinkClr xmlns:ahyp="http://schemas.microsoft.com/office/drawing/2018/hyperlinkcolor" val="tx"/>
                              </a:ext>
                            </a:extLst>
                          </a:hlinkClick>
                        </a:rPr>
                        <a:t>CLICK HERE</a:t>
                      </a:r>
                      <a:r>
                        <a:rPr lang="en-US" u="none" strike="noStrike" cap="none" dirty="0">
                          <a:solidFill>
                            <a:schemeClr val="dk1"/>
                          </a:solidFill>
                        </a:rPr>
                        <a:t>]</a:t>
                      </a:r>
                      <a:endParaRPr u="none" strike="noStrike" cap="none" dirty="0">
                        <a:solidFill>
                          <a:schemeClr val="dk1"/>
                        </a:solidFill>
                      </a:endParaRPr>
                    </a:p>
                    <a:p>
                      <a:pPr marL="457200" marR="0" lvl="0" indent="-317500" algn="l" rtl="0">
                        <a:lnSpc>
                          <a:spcPct val="100000"/>
                        </a:lnSpc>
                        <a:spcBef>
                          <a:spcPts val="0"/>
                        </a:spcBef>
                        <a:spcAft>
                          <a:spcPts val="0"/>
                        </a:spcAft>
                        <a:buClr>
                          <a:schemeClr val="dk1"/>
                        </a:buClr>
                        <a:buSzPts val="1400"/>
                        <a:buFont typeface="Arial"/>
                        <a:buChar char="●"/>
                      </a:pPr>
                      <a:r>
                        <a:rPr lang="en-US" u="none" strike="noStrike" cap="none" dirty="0">
                          <a:solidFill>
                            <a:schemeClr val="dk1"/>
                          </a:solidFill>
                        </a:rPr>
                        <a:t>Student Empowerment Month [</a:t>
                      </a:r>
                      <a:r>
                        <a:rPr lang="en-US" u="none" strike="noStrike" cap="none" dirty="0">
                          <a:solidFill>
                            <a:schemeClr val="dk1"/>
                          </a:solidFill>
                          <a:uFill>
                            <a:noFill/>
                          </a:uFill>
                          <a:hlinkClick r:id="rId7">
                            <a:extLst>
                              <a:ext uri="{A12FA001-AC4F-418D-AE19-62706E023703}">
                                <ahyp:hlinkClr xmlns:ahyp="http://schemas.microsoft.com/office/drawing/2018/hyperlinkcolor" val="tx"/>
                              </a:ext>
                            </a:extLst>
                          </a:hlinkClick>
                        </a:rPr>
                        <a:t>CLICK HERE</a:t>
                      </a:r>
                      <a:r>
                        <a:rPr lang="en-US" u="none" strike="noStrike" cap="none" dirty="0">
                          <a:solidFill>
                            <a:schemeClr val="dk1"/>
                          </a:solidFill>
                        </a:rPr>
                        <a:t>]</a:t>
                      </a:r>
                      <a:endParaRPr u="none" strike="noStrike" cap="none" dirty="0">
                        <a:solidFill>
                          <a:schemeClr val="dk1"/>
                        </a:solidFill>
                      </a:endParaRPr>
                    </a:p>
                    <a:p>
                      <a:pPr marL="457200" marR="0" lvl="0" indent="-317500" algn="l" rtl="0">
                        <a:lnSpc>
                          <a:spcPct val="100000"/>
                        </a:lnSpc>
                        <a:spcBef>
                          <a:spcPts val="0"/>
                        </a:spcBef>
                        <a:spcAft>
                          <a:spcPts val="0"/>
                        </a:spcAft>
                        <a:buClr>
                          <a:schemeClr val="dk1"/>
                        </a:buClr>
                        <a:buSzPts val="1400"/>
                        <a:buFont typeface="Arial"/>
                        <a:buChar char="●"/>
                      </a:pPr>
                      <a:r>
                        <a:rPr lang="en-US" u="none" strike="noStrike" cap="none" dirty="0">
                          <a:solidFill>
                            <a:schemeClr val="dk1"/>
                          </a:solidFill>
                        </a:rPr>
                        <a:t>Look For the Good Project [</a:t>
                      </a:r>
                      <a:r>
                        <a:rPr lang="en-US" u="none" strike="noStrike" cap="none" dirty="0">
                          <a:solidFill>
                            <a:schemeClr val="dk1"/>
                          </a:solidFill>
                          <a:uFill>
                            <a:noFill/>
                          </a:uFill>
                          <a:hlinkClick r:id="rId8">
                            <a:extLst>
                              <a:ext uri="{A12FA001-AC4F-418D-AE19-62706E023703}">
                                <ahyp:hlinkClr xmlns:ahyp="http://schemas.microsoft.com/office/drawing/2018/hyperlinkcolor" val="tx"/>
                              </a:ext>
                            </a:extLst>
                          </a:hlinkClick>
                        </a:rPr>
                        <a:t>CLICK HERE</a:t>
                      </a:r>
                      <a:r>
                        <a:rPr lang="en-US" u="none" strike="noStrike" cap="none" dirty="0">
                          <a:solidFill>
                            <a:schemeClr val="dk1"/>
                          </a:solidFill>
                        </a:rPr>
                        <a:t>]</a:t>
                      </a:r>
                      <a:endParaRPr u="none" strike="noStrike" cap="none" dirty="0">
                        <a:solidFill>
                          <a:schemeClr val="dk1"/>
                        </a:solidFill>
                      </a:endParaRPr>
                    </a:p>
                    <a:p>
                      <a:pPr marL="457200" marR="0" lvl="0" indent="-317500" algn="l" rtl="0">
                        <a:lnSpc>
                          <a:spcPct val="100000"/>
                        </a:lnSpc>
                        <a:spcBef>
                          <a:spcPts val="0"/>
                        </a:spcBef>
                        <a:spcAft>
                          <a:spcPts val="0"/>
                        </a:spcAft>
                        <a:buClr>
                          <a:schemeClr val="dk1"/>
                        </a:buClr>
                        <a:buSzPts val="1400"/>
                        <a:buFont typeface="Arial"/>
                        <a:buChar char="●"/>
                      </a:pPr>
                      <a:r>
                        <a:rPr lang="en-US" u="none" strike="noStrike" cap="none" dirty="0">
                          <a:solidFill>
                            <a:schemeClr val="dk1"/>
                          </a:solidFill>
                        </a:rPr>
                        <a:t>National PE &amp; Sport Week [</a:t>
                      </a:r>
                      <a:r>
                        <a:rPr lang="en-US" u="none" strike="noStrike" cap="none" dirty="0">
                          <a:solidFill>
                            <a:schemeClr val="dk1"/>
                          </a:solidFill>
                          <a:uFill>
                            <a:noFill/>
                          </a:uFill>
                          <a:hlinkClick r:id="rId9">
                            <a:extLst>
                              <a:ext uri="{A12FA001-AC4F-418D-AE19-62706E023703}">
                                <ahyp:hlinkClr xmlns:ahyp="http://schemas.microsoft.com/office/drawing/2018/hyperlinkcolor" val="tx"/>
                              </a:ext>
                            </a:extLst>
                          </a:hlinkClick>
                        </a:rPr>
                        <a:t>CLICK HERE</a:t>
                      </a:r>
                      <a:r>
                        <a:rPr lang="en-US" u="none" strike="noStrike" cap="none" dirty="0">
                          <a:solidFill>
                            <a:schemeClr val="dk1"/>
                          </a:solidFill>
                        </a:rPr>
                        <a:t>]</a:t>
                      </a:r>
                      <a:endParaRPr b="1" u="none" strike="noStrike" cap="none" dirty="0">
                        <a:solidFill>
                          <a:schemeClr val="dk1"/>
                        </a:solidFill>
                        <a:latin typeface="Raleway"/>
                        <a:ea typeface="Raleway"/>
                        <a:cs typeface="Raleway"/>
                        <a:sym typeface="Raleway"/>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451550">
                <a:tc>
                  <a:txBody>
                    <a:bodyPr/>
                    <a:lstStyle/>
                    <a:p>
                      <a:pPr marL="0" marR="0" lvl="0" indent="0" algn="ctr" rtl="0">
                        <a:lnSpc>
                          <a:spcPct val="100000"/>
                        </a:lnSpc>
                        <a:spcBef>
                          <a:spcPts val="0"/>
                        </a:spcBef>
                        <a:spcAft>
                          <a:spcPts val="0"/>
                        </a:spcAft>
                        <a:buClr>
                          <a:srgbClr val="000000"/>
                        </a:buClr>
                        <a:buSzPts val="1700"/>
                        <a:buFont typeface="Arial"/>
                        <a:buNone/>
                      </a:pPr>
                      <a:r>
                        <a:rPr lang="en-US" sz="1700" b="1" u="none" strike="noStrike" cap="none">
                          <a:solidFill>
                            <a:schemeClr val="lt1"/>
                          </a:solidFill>
                          <a:latin typeface="Raleway"/>
                          <a:ea typeface="Raleway"/>
                          <a:cs typeface="Raleway"/>
                          <a:sym typeface="Raleway"/>
                        </a:rPr>
                        <a:t>Advocacy Resources</a:t>
                      </a:r>
                      <a:endParaRPr sz="1700" b="1" u="none" strike="noStrike" cap="none">
                        <a:solidFill>
                          <a:schemeClr val="lt1"/>
                        </a:solidFill>
                        <a:latin typeface="Raleway"/>
                        <a:ea typeface="Raleway"/>
                        <a:cs typeface="Raleway"/>
                        <a:sym typeface="Raleway"/>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1C4587"/>
                    </a:solidFill>
                  </a:tcPr>
                </a:tc>
                <a:extLst>
                  <a:ext uri="{0D108BD9-81ED-4DB2-BD59-A6C34878D82A}">
                    <a16:rowId xmlns:a16="http://schemas.microsoft.com/office/drawing/2014/main" val="10002"/>
                  </a:ext>
                </a:extLst>
              </a:tr>
              <a:tr h="2544700">
                <a:tc>
                  <a:txBody>
                    <a:bodyPr/>
                    <a:lstStyle/>
                    <a:p>
                      <a:pPr marL="457200" marR="0" lvl="0" indent="-317500" algn="l" rtl="0">
                        <a:lnSpc>
                          <a:spcPct val="100000"/>
                        </a:lnSpc>
                        <a:spcBef>
                          <a:spcPts val="0"/>
                        </a:spcBef>
                        <a:spcAft>
                          <a:spcPts val="0"/>
                        </a:spcAft>
                        <a:buClr>
                          <a:schemeClr val="dk1"/>
                        </a:buClr>
                        <a:buSzPts val="1400"/>
                        <a:buFont typeface="Arial"/>
                        <a:buChar char="●"/>
                      </a:pPr>
                      <a:r>
                        <a:rPr lang="en-US" u="none" strike="noStrike" cap="none" dirty="0">
                          <a:solidFill>
                            <a:schemeClr val="dk1"/>
                          </a:solidFill>
                        </a:rPr>
                        <a:t>Program Introduction Letter [</a:t>
                      </a:r>
                      <a:r>
                        <a:rPr lang="en-US" u="none" strike="noStrike" cap="none" dirty="0">
                          <a:solidFill>
                            <a:schemeClr val="dk1"/>
                          </a:solidFill>
                          <a:uFill>
                            <a:noFill/>
                          </a:uFill>
                          <a:hlinkClick r:id="rId10">
                            <a:extLst>
                              <a:ext uri="{A12FA001-AC4F-418D-AE19-62706E023703}">
                                <ahyp:hlinkClr xmlns:ahyp="http://schemas.microsoft.com/office/drawing/2018/hyperlinkcolor" val="tx"/>
                              </a:ext>
                            </a:extLst>
                          </a:hlinkClick>
                        </a:rPr>
                        <a:t>WORD</a:t>
                      </a:r>
                      <a:r>
                        <a:rPr lang="en-US" u="none" strike="noStrike" cap="none" dirty="0">
                          <a:solidFill>
                            <a:schemeClr val="dk1"/>
                          </a:solidFill>
                        </a:rPr>
                        <a:t>]</a:t>
                      </a:r>
                      <a:endParaRPr u="none" strike="noStrike" cap="none" dirty="0">
                        <a:solidFill>
                          <a:schemeClr val="dk1"/>
                        </a:solidFill>
                      </a:endParaRPr>
                    </a:p>
                    <a:p>
                      <a:pPr marL="457200" marR="0" lvl="0" indent="-317500" algn="l" rtl="0">
                        <a:lnSpc>
                          <a:spcPct val="100000"/>
                        </a:lnSpc>
                        <a:spcBef>
                          <a:spcPts val="0"/>
                        </a:spcBef>
                        <a:spcAft>
                          <a:spcPts val="0"/>
                        </a:spcAft>
                        <a:buClr>
                          <a:schemeClr val="dk1"/>
                        </a:buClr>
                        <a:buSzPts val="1400"/>
                        <a:buFont typeface="Arial"/>
                        <a:buChar char="●"/>
                      </a:pPr>
                      <a:r>
                        <a:rPr lang="en-US" u="none" strike="noStrike" cap="none" dirty="0">
                          <a:solidFill>
                            <a:schemeClr val="dk1"/>
                          </a:solidFill>
                        </a:rPr>
                        <a:t>Family PE Week Invitation [</a:t>
                      </a:r>
                      <a:r>
                        <a:rPr lang="en-US" u="none" strike="noStrike" cap="none" dirty="0">
                          <a:solidFill>
                            <a:schemeClr val="dk1"/>
                          </a:solidFill>
                          <a:uFill>
                            <a:noFill/>
                          </a:uFill>
                          <a:hlinkClick r:id="rId11">
                            <a:extLst>
                              <a:ext uri="{A12FA001-AC4F-418D-AE19-62706E023703}">
                                <ahyp:hlinkClr xmlns:ahyp="http://schemas.microsoft.com/office/drawing/2018/hyperlinkcolor" val="tx"/>
                              </a:ext>
                            </a:extLst>
                          </a:hlinkClick>
                        </a:rPr>
                        <a:t>WORD</a:t>
                      </a:r>
                      <a:r>
                        <a:rPr lang="en-US" u="none" strike="noStrike" cap="none" dirty="0">
                          <a:solidFill>
                            <a:schemeClr val="dk1"/>
                          </a:solidFill>
                        </a:rPr>
                        <a:t>]</a:t>
                      </a:r>
                      <a:endParaRPr u="none" strike="noStrike" cap="none" dirty="0">
                        <a:solidFill>
                          <a:schemeClr val="dk1"/>
                        </a:solidFill>
                      </a:endParaRPr>
                    </a:p>
                    <a:p>
                      <a:pPr marL="457200" marR="0" lvl="0" indent="-317500" algn="l" rtl="0">
                        <a:lnSpc>
                          <a:spcPct val="100000"/>
                        </a:lnSpc>
                        <a:spcBef>
                          <a:spcPts val="0"/>
                        </a:spcBef>
                        <a:spcAft>
                          <a:spcPts val="0"/>
                        </a:spcAft>
                        <a:buClr>
                          <a:schemeClr val="dk1"/>
                        </a:buClr>
                        <a:buSzPts val="1400"/>
                        <a:buFont typeface="Arial"/>
                        <a:buChar char="●"/>
                      </a:pPr>
                      <a:r>
                        <a:rPr lang="en-US" u="none" strike="noStrike" cap="none" dirty="0">
                          <a:solidFill>
                            <a:schemeClr val="dk1"/>
                          </a:solidFill>
                        </a:rPr>
                        <a:t>Physical Education Letterhead Image [</a:t>
                      </a:r>
                      <a:r>
                        <a:rPr lang="en-US" u="none" strike="noStrike" cap="none" dirty="0">
                          <a:solidFill>
                            <a:schemeClr val="dk1"/>
                          </a:solidFill>
                          <a:uFill>
                            <a:noFill/>
                          </a:uFill>
                          <a:hlinkClick r:id="rId12">
                            <a:extLst>
                              <a:ext uri="{A12FA001-AC4F-418D-AE19-62706E023703}">
                                <ahyp:hlinkClr xmlns:ahyp="http://schemas.microsoft.com/office/drawing/2018/hyperlinkcolor" val="tx"/>
                              </a:ext>
                            </a:extLst>
                          </a:hlinkClick>
                        </a:rPr>
                        <a:t>PNG</a:t>
                      </a:r>
                      <a:r>
                        <a:rPr lang="en-US" u="none" strike="noStrike" cap="none" dirty="0">
                          <a:solidFill>
                            <a:schemeClr val="dk1"/>
                          </a:solidFill>
                        </a:rPr>
                        <a:t>]</a:t>
                      </a:r>
                      <a:endParaRPr u="none" strike="noStrike" cap="none" dirty="0">
                        <a:solidFill>
                          <a:schemeClr val="dk1"/>
                        </a:solidFill>
                      </a:endParaRPr>
                    </a:p>
                    <a:p>
                      <a:pPr marL="457200" marR="0" lvl="0" indent="-317500" algn="l" rtl="0">
                        <a:lnSpc>
                          <a:spcPct val="100000"/>
                        </a:lnSpc>
                        <a:spcBef>
                          <a:spcPts val="0"/>
                        </a:spcBef>
                        <a:spcAft>
                          <a:spcPts val="0"/>
                        </a:spcAft>
                        <a:buClr>
                          <a:schemeClr val="dk1"/>
                        </a:buClr>
                        <a:buSzPts val="1400"/>
                        <a:buFont typeface="Arial"/>
                        <a:buChar char="●"/>
                      </a:pPr>
                      <a:r>
                        <a:rPr lang="en-US" u="none" strike="noStrike" cap="none" dirty="0">
                          <a:solidFill>
                            <a:schemeClr val="dk1"/>
                          </a:solidFill>
                        </a:rPr>
                        <a:t>SHAPE America [</a:t>
                      </a:r>
                      <a:r>
                        <a:rPr lang="en-US" u="none" strike="noStrike" cap="none" dirty="0">
                          <a:solidFill>
                            <a:schemeClr val="dk1"/>
                          </a:solidFill>
                          <a:uFill>
                            <a:noFill/>
                          </a:uFill>
                          <a:hlinkClick r:id="rId13">
                            <a:extLst>
                              <a:ext uri="{A12FA001-AC4F-418D-AE19-62706E023703}">
                                <ahyp:hlinkClr xmlns:ahyp="http://schemas.microsoft.com/office/drawing/2018/hyperlinkcolor" val="tx"/>
                              </a:ext>
                            </a:extLst>
                          </a:hlinkClick>
                        </a:rPr>
                        <a:t>CLICK HERE</a:t>
                      </a:r>
                      <a:r>
                        <a:rPr lang="en-US" u="none" strike="noStrike" cap="none" dirty="0">
                          <a:solidFill>
                            <a:schemeClr val="dk1"/>
                          </a:solidFill>
                        </a:rPr>
                        <a:t>]</a:t>
                      </a:r>
                      <a:endParaRPr u="none" strike="noStrike" cap="none" dirty="0">
                        <a:solidFill>
                          <a:schemeClr val="dk1"/>
                        </a:solidFill>
                      </a:endParaRPr>
                    </a:p>
                    <a:p>
                      <a:pPr marL="457200" marR="0" lvl="0" indent="-317500" algn="l" rtl="0">
                        <a:lnSpc>
                          <a:spcPct val="100000"/>
                        </a:lnSpc>
                        <a:spcBef>
                          <a:spcPts val="0"/>
                        </a:spcBef>
                        <a:spcAft>
                          <a:spcPts val="0"/>
                        </a:spcAft>
                        <a:buClr>
                          <a:schemeClr val="dk1"/>
                        </a:buClr>
                        <a:buSzPts val="1400"/>
                        <a:buFont typeface="Arial"/>
                        <a:buChar char="●"/>
                      </a:pPr>
                      <a:r>
                        <a:rPr lang="en-US" u="none" strike="noStrike" cap="none" dirty="0">
                          <a:solidFill>
                            <a:schemeClr val="dk1"/>
                          </a:solidFill>
                        </a:rPr>
                        <a:t>National Academy of Health &amp; Physical Literacy [</a:t>
                      </a:r>
                      <a:r>
                        <a:rPr lang="en-US" u="none" strike="noStrike" cap="none" dirty="0">
                          <a:solidFill>
                            <a:schemeClr val="dk1"/>
                          </a:solidFill>
                          <a:uFill>
                            <a:noFill/>
                          </a:uFill>
                          <a:hlinkClick r:id="rId14">
                            <a:extLst>
                              <a:ext uri="{A12FA001-AC4F-418D-AE19-62706E023703}">
                                <ahyp:hlinkClr xmlns:ahyp="http://schemas.microsoft.com/office/drawing/2018/hyperlinkcolor" val="tx"/>
                              </a:ext>
                            </a:extLst>
                          </a:hlinkClick>
                        </a:rPr>
                        <a:t>CLICK HERE</a:t>
                      </a:r>
                      <a:r>
                        <a:rPr lang="en-US" u="none" strike="noStrike" cap="none" dirty="0">
                          <a:solidFill>
                            <a:schemeClr val="dk1"/>
                          </a:solidFill>
                        </a:rPr>
                        <a:t>]</a:t>
                      </a:r>
                      <a:endParaRPr u="none" strike="noStrike" cap="none" dirty="0">
                        <a:solidFill>
                          <a:schemeClr val="dk1"/>
                        </a:solidFill>
                      </a:endParaRPr>
                    </a:p>
                    <a:p>
                      <a:pPr marL="457200" marR="0" lvl="0" indent="-317500" algn="l" rtl="0">
                        <a:lnSpc>
                          <a:spcPct val="100000"/>
                        </a:lnSpc>
                        <a:spcBef>
                          <a:spcPts val="0"/>
                        </a:spcBef>
                        <a:spcAft>
                          <a:spcPts val="0"/>
                        </a:spcAft>
                        <a:buClr>
                          <a:schemeClr val="dk1"/>
                        </a:buClr>
                        <a:buSzPts val="1400"/>
                        <a:buFont typeface="Arial"/>
                        <a:buChar char="●"/>
                      </a:pPr>
                      <a:r>
                        <a:rPr lang="en-US" u="none" strike="noStrike" cap="none" dirty="0">
                          <a:solidFill>
                            <a:schemeClr val="dk1"/>
                          </a:solidFill>
                        </a:rPr>
                        <a:t>Active Schools [</a:t>
                      </a:r>
                      <a:r>
                        <a:rPr lang="en-US" u="none" strike="noStrike" cap="none" dirty="0">
                          <a:solidFill>
                            <a:schemeClr val="dk1"/>
                          </a:solidFill>
                          <a:uFill>
                            <a:noFill/>
                          </a:uFill>
                          <a:hlinkClick r:id="rId15">
                            <a:extLst>
                              <a:ext uri="{A12FA001-AC4F-418D-AE19-62706E023703}">
                                <ahyp:hlinkClr xmlns:ahyp="http://schemas.microsoft.com/office/drawing/2018/hyperlinkcolor" val="tx"/>
                              </a:ext>
                            </a:extLst>
                          </a:hlinkClick>
                        </a:rPr>
                        <a:t>CLICK HERE</a:t>
                      </a:r>
                      <a:r>
                        <a:rPr lang="en-US" u="none" strike="noStrike" cap="none" dirty="0">
                          <a:solidFill>
                            <a:schemeClr val="dk1"/>
                          </a:solidFill>
                        </a:rPr>
                        <a:t>]</a:t>
                      </a:r>
                      <a:endParaRPr u="none" strike="noStrike" cap="none" dirty="0">
                        <a:solidFill>
                          <a:schemeClr val="dk1"/>
                        </a:solidFill>
                      </a:endParaRPr>
                    </a:p>
                    <a:p>
                      <a:pPr marL="457200" marR="0" lvl="0" indent="-317500" algn="l" rtl="0">
                        <a:lnSpc>
                          <a:spcPct val="100000"/>
                        </a:lnSpc>
                        <a:spcBef>
                          <a:spcPts val="0"/>
                        </a:spcBef>
                        <a:spcAft>
                          <a:spcPts val="0"/>
                        </a:spcAft>
                        <a:buClr>
                          <a:schemeClr val="dk1"/>
                        </a:buClr>
                        <a:buSzPts val="1400"/>
                        <a:buFont typeface="Arial"/>
                        <a:buChar char="●"/>
                      </a:pPr>
                      <a:r>
                        <a:rPr lang="en-US" u="none" strike="noStrike" cap="none" dirty="0">
                          <a:solidFill>
                            <a:schemeClr val="dk1"/>
                          </a:solidFill>
                        </a:rPr>
                        <a:t>CDC [</a:t>
                      </a:r>
                      <a:r>
                        <a:rPr lang="en-US" u="none" strike="noStrike" cap="none" dirty="0">
                          <a:solidFill>
                            <a:schemeClr val="dk1"/>
                          </a:solidFill>
                          <a:uFill>
                            <a:noFill/>
                          </a:uFill>
                          <a:hlinkClick r:id="rId16">
                            <a:extLst>
                              <a:ext uri="{A12FA001-AC4F-418D-AE19-62706E023703}">
                                <ahyp:hlinkClr xmlns:ahyp="http://schemas.microsoft.com/office/drawing/2018/hyperlinkcolor" val="tx"/>
                              </a:ext>
                            </a:extLst>
                          </a:hlinkClick>
                        </a:rPr>
                        <a:t>CLICK HERE</a:t>
                      </a:r>
                      <a:r>
                        <a:rPr lang="en-US" u="none" strike="noStrike" cap="none" dirty="0">
                          <a:solidFill>
                            <a:schemeClr val="dk1"/>
                          </a:solidFill>
                        </a:rPr>
                        <a:t>]</a:t>
                      </a:r>
                      <a:endParaRPr u="none" strike="noStrike" cap="none" dirty="0">
                        <a:solidFill>
                          <a:schemeClr val="dk1"/>
                        </a:solidFill>
                      </a:endParaRPr>
                    </a:p>
                    <a:p>
                      <a:pPr marL="457200" marR="0" lvl="0" indent="-317500" algn="l" rtl="0">
                        <a:lnSpc>
                          <a:spcPct val="100000"/>
                        </a:lnSpc>
                        <a:spcBef>
                          <a:spcPts val="0"/>
                        </a:spcBef>
                        <a:spcAft>
                          <a:spcPts val="0"/>
                        </a:spcAft>
                        <a:buClr>
                          <a:schemeClr val="dk1"/>
                        </a:buClr>
                        <a:buSzPts val="1400"/>
                        <a:buFont typeface="Arial"/>
                        <a:buChar char="●"/>
                      </a:pPr>
                      <a:r>
                        <a:rPr lang="en-US" u="none" strike="noStrike" cap="none" dirty="0">
                          <a:solidFill>
                            <a:schemeClr val="dk1"/>
                          </a:solidFill>
                        </a:rPr>
                        <a:t>Action for Healthy Kids [</a:t>
                      </a:r>
                      <a:r>
                        <a:rPr lang="en-US" u="none" strike="noStrike" cap="none" dirty="0">
                          <a:solidFill>
                            <a:schemeClr val="dk1"/>
                          </a:solidFill>
                          <a:uFill>
                            <a:noFill/>
                          </a:uFill>
                          <a:hlinkClick r:id="rId17">
                            <a:extLst>
                              <a:ext uri="{A12FA001-AC4F-418D-AE19-62706E023703}">
                                <ahyp:hlinkClr xmlns:ahyp="http://schemas.microsoft.com/office/drawing/2018/hyperlinkcolor" val="tx"/>
                              </a:ext>
                            </a:extLst>
                          </a:hlinkClick>
                        </a:rPr>
                        <a:t>CLICK HERE</a:t>
                      </a:r>
                      <a:r>
                        <a:rPr lang="en-US" u="none" strike="noStrike" cap="none" dirty="0">
                          <a:solidFill>
                            <a:schemeClr val="dk1"/>
                          </a:solidFill>
                        </a:rPr>
                        <a:t>]</a:t>
                      </a:r>
                      <a:endParaRPr u="none" strike="noStrike" cap="none" dirty="0">
                        <a:solidFill>
                          <a:schemeClr val="dk1"/>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863" name="Google Shape;863;g27f9a32c867_0_37"/>
          <p:cNvPicPr preferRelativeResize="0"/>
          <p:nvPr/>
        </p:nvPicPr>
        <p:blipFill rotWithShape="1">
          <a:blip r:embed="rId18">
            <a:alphaModFix/>
          </a:blip>
          <a:srcRect t="4721" r="3019"/>
          <a:stretch/>
        </p:blipFill>
        <p:spPr>
          <a:xfrm>
            <a:off x="6368545" y="495300"/>
            <a:ext cx="2788155" cy="2619184"/>
          </a:xfrm>
          <a:prstGeom prst="rect">
            <a:avLst/>
          </a:prstGeom>
          <a:noFill/>
          <a:ln>
            <a:noFill/>
          </a:ln>
        </p:spPr>
      </p:pic>
      <p:pic>
        <p:nvPicPr>
          <p:cNvPr id="864" name="Google Shape;864;g27f9a32c867_0_37"/>
          <p:cNvPicPr preferRelativeResize="0"/>
          <p:nvPr/>
        </p:nvPicPr>
        <p:blipFill>
          <a:blip r:embed="rId19">
            <a:alphaModFix/>
          </a:blip>
          <a:stretch>
            <a:fillRect/>
          </a:stretch>
        </p:blipFill>
        <p:spPr>
          <a:xfrm>
            <a:off x="6053391" y="3573142"/>
            <a:ext cx="3293809" cy="2083325"/>
          </a:xfrm>
          <a:prstGeom prst="rect">
            <a:avLst/>
          </a:prstGeom>
          <a:noFill/>
          <a:ln>
            <a:noFill/>
          </a:ln>
        </p:spPr>
      </p:pic>
      <p:pic>
        <p:nvPicPr>
          <p:cNvPr id="865" name="Google Shape;865;g27f9a32c867_0_37"/>
          <p:cNvPicPr preferRelativeResize="0"/>
          <p:nvPr/>
        </p:nvPicPr>
        <p:blipFill>
          <a:blip r:embed="rId20">
            <a:alphaModFix/>
          </a:blip>
          <a:stretch>
            <a:fillRect/>
          </a:stretch>
        </p:blipFill>
        <p:spPr>
          <a:xfrm>
            <a:off x="9728920" y="2387337"/>
            <a:ext cx="1956400" cy="20833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EF385C8-EA8F-5986-AE6F-1E11AFBF5F8A}"/>
              </a:ext>
            </a:extLst>
          </p:cNvPr>
          <p:cNvSpPr txBox="1"/>
          <p:nvPr/>
        </p:nvSpPr>
        <p:spPr>
          <a:xfrm>
            <a:off x="106652" y="116415"/>
            <a:ext cx="8188262" cy="707886"/>
          </a:xfrm>
          <a:prstGeom prst="rect">
            <a:avLst/>
          </a:prstGeom>
          <a:noFill/>
        </p:spPr>
        <p:txBody>
          <a:bodyPr wrap="square" rtlCol="0">
            <a:spAutoFit/>
          </a:bodyPr>
          <a:lstStyle/>
          <a:p>
            <a:r>
              <a:rPr lang="en-US" sz="4000" b="1" dirty="0">
                <a:latin typeface="Arial Black" panose="020B0604020202020204" pitchFamily="34" charset="0"/>
                <a:cs typeface="Arial Black" panose="020B0604020202020204" pitchFamily="34" charset="0"/>
              </a:rPr>
              <a:t>Reflection &amp; Debrief</a:t>
            </a:r>
            <a:endParaRPr lang="en-US" sz="40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468D87A-5703-4F61-B67E-622EF507BFCE}"/>
              </a:ext>
            </a:extLst>
          </p:cNvPr>
          <p:cNvSpPr txBox="1"/>
          <p:nvPr/>
        </p:nvSpPr>
        <p:spPr>
          <a:xfrm>
            <a:off x="511098" y="1706170"/>
            <a:ext cx="5657461" cy="3046988"/>
          </a:xfrm>
          <a:prstGeom prst="rect">
            <a:avLst/>
          </a:prstGeom>
          <a:noFill/>
        </p:spPr>
        <p:txBody>
          <a:bodyPr wrap="square" rtlCol="0">
            <a:spAutoFit/>
          </a:bodyPr>
          <a:lstStyle/>
          <a:p>
            <a:r>
              <a:rPr lang="en-US" sz="3200" dirty="0">
                <a:latin typeface="Arial Black" panose="020B0A04020102020204" pitchFamily="34" charset="0"/>
              </a:rPr>
              <a:t>Share any of the following:</a:t>
            </a:r>
          </a:p>
          <a:p>
            <a:endParaRPr lang="en-US" sz="3200" dirty="0">
              <a:latin typeface="Arial Black" panose="020B0A04020102020204" pitchFamily="34" charset="0"/>
            </a:endParaRPr>
          </a:p>
          <a:p>
            <a:r>
              <a:rPr lang="en-US" sz="3200" dirty="0">
                <a:latin typeface="Arial Black" panose="020B0A04020102020204" pitchFamily="34" charset="0"/>
              </a:rPr>
              <a:t>3 Things I learned </a:t>
            </a:r>
          </a:p>
          <a:p>
            <a:r>
              <a:rPr lang="en-US" sz="3200" dirty="0">
                <a:latin typeface="Arial Black" panose="020B0A04020102020204" pitchFamily="34" charset="0"/>
              </a:rPr>
              <a:t>2 Things I want to try </a:t>
            </a:r>
          </a:p>
          <a:p>
            <a:r>
              <a:rPr lang="en-US" sz="3200" dirty="0">
                <a:latin typeface="Arial Black" panose="020B0A04020102020204" pitchFamily="34" charset="0"/>
              </a:rPr>
              <a:t>1 Question I still have</a:t>
            </a:r>
          </a:p>
        </p:txBody>
      </p:sp>
      <p:pic>
        <p:nvPicPr>
          <p:cNvPr id="16" name="Picture 15" descr="Empty speech bubbles">
            <a:extLst>
              <a:ext uri="{FF2B5EF4-FFF2-40B4-BE49-F238E27FC236}">
                <a16:creationId xmlns:a16="http://schemas.microsoft.com/office/drawing/2014/main" id="{C1D9FE4F-DA37-1577-20F9-E7C402321CA6}"/>
              </a:ext>
            </a:extLst>
          </p:cNvPr>
          <p:cNvPicPr>
            <a:picLocks noChangeAspect="1"/>
          </p:cNvPicPr>
          <p:nvPr/>
        </p:nvPicPr>
        <p:blipFill>
          <a:blip r:embed="rId3"/>
          <a:stretch>
            <a:fillRect/>
          </a:stretch>
        </p:blipFill>
        <p:spPr>
          <a:xfrm>
            <a:off x="6273062" y="1714500"/>
            <a:ext cx="5144756" cy="3429000"/>
          </a:xfrm>
          <a:prstGeom prst="rect">
            <a:avLst/>
          </a:prstGeom>
          <a:ln>
            <a:solidFill>
              <a:schemeClr val="tx1"/>
            </a:solidFill>
          </a:ln>
        </p:spPr>
      </p:pic>
    </p:spTree>
    <p:extLst>
      <p:ext uri="{BB962C8B-B14F-4D97-AF65-F5344CB8AC3E}">
        <p14:creationId xmlns:p14="http://schemas.microsoft.com/office/powerpoint/2010/main" val="31865348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2">
          <a:extLst>
            <a:ext uri="{FF2B5EF4-FFF2-40B4-BE49-F238E27FC236}">
              <a16:creationId xmlns:a16="http://schemas.microsoft.com/office/drawing/2014/main" id="{33F857FD-685A-222F-51B0-8DBC78DDFACC}"/>
            </a:ext>
          </a:extLst>
        </p:cNvPr>
        <p:cNvGrpSpPr/>
        <p:nvPr/>
      </p:nvGrpSpPr>
      <p:grpSpPr>
        <a:xfrm>
          <a:off x="0" y="0"/>
          <a:ext cx="0" cy="0"/>
          <a:chOff x="0" y="0"/>
          <a:chExt cx="0" cy="0"/>
        </a:xfrm>
      </p:grpSpPr>
      <p:sp>
        <p:nvSpPr>
          <p:cNvPr id="633" name="Google Shape;633;p67">
            <a:extLst>
              <a:ext uri="{FF2B5EF4-FFF2-40B4-BE49-F238E27FC236}">
                <a16:creationId xmlns:a16="http://schemas.microsoft.com/office/drawing/2014/main" id="{ACC3BB70-1B95-8D71-6634-450CB742990C}"/>
              </a:ext>
            </a:extLst>
          </p:cNvPr>
          <p:cNvSpPr txBox="1"/>
          <p:nvPr/>
        </p:nvSpPr>
        <p:spPr>
          <a:xfrm>
            <a:off x="76200" y="76200"/>
            <a:ext cx="6229200" cy="73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3600" b="1">
                <a:solidFill>
                  <a:schemeClr val="dk1"/>
                </a:solidFill>
                <a:latin typeface="Arial Black"/>
                <a:ea typeface="Arial Black"/>
                <a:cs typeface="Arial Black"/>
                <a:sym typeface="Arial Black"/>
              </a:rPr>
              <a:t>BSN SPORTS/US Games</a:t>
            </a:r>
            <a:endParaRPr sz="3600" b="1">
              <a:solidFill>
                <a:schemeClr val="dk1"/>
              </a:solidFill>
              <a:latin typeface="Arial Black"/>
              <a:ea typeface="Arial Black"/>
              <a:cs typeface="Arial Black"/>
              <a:sym typeface="Arial Black"/>
            </a:endParaRPr>
          </a:p>
        </p:txBody>
      </p:sp>
      <p:sp>
        <p:nvSpPr>
          <p:cNvPr id="634" name="Google Shape;634;p67">
            <a:extLst>
              <a:ext uri="{FF2B5EF4-FFF2-40B4-BE49-F238E27FC236}">
                <a16:creationId xmlns:a16="http://schemas.microsoft.com/office/drawing/2014/main" id="{63A5BB53-A4D4-541A-6DAC-CEA5A8AFE6DD}"/>
              </a:ext>
            </a:extLst>
          </p:cNvPr>
          <p:cNvSpPr txBox="1"/>
          <p:nvPr/>
        </p:nvSpPr>
        <p:spPr>
          <a:xfrm>
            <a:off x="0" y="1587225"/>
            <a:ext cx="9942600" cy="3509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3200" b="1">
                <a:solidFill>
                  <a:schemeClr val="dk1"/>
                </a:solidFill>
                <a:latin typeface="Arial Black"/>
                <a:ea typeface="Arial Black"/>
                <a:cs typeface="Arial Black"/>
                <a:sym typeface="Arial Black"/>
              </a:rPr>
              <a:t>Your US Games/ BSN SPORTS Rep is</a:t>
            </a:r>
            <a:endParaRPr sz="3200" b="1">
              <a:solidFill>
                <a:schemeClr val="dk1"/>
              </a:solidFill>
              <a:latin typeface="Arial Black"/>
              <a:ea typeface="Arial Black"/>
              <a:cs typeface="Arial Black"/>
              <a:sym typeface="Arial Black"/>
            </a:endParaRPr>
          </a:p>
          <a:p>
            <a:pPr marL="0" lvl="0" indent="0" algn="ctr" rtl="0">
              <a:lnSpc>
                <a:spcPct val="115000"/>
              </a:lnSpc>
              <a:spcBef>
                <a:spcPts val="0"/>
              </a:spcBef>
              <a:spcAft>
                <a:spcPts val="0"/>
              </a:spcAft>
              <a:buNone/>
            </a:pPr>
            <a:r>
              <a:rPr lang="en-US" sz="3200" b="1">
                <a:solidFill>
                  <a:schemeClr val="dk1"/>
                </a:solidFill>
                <a:latin typeface="Arial Black"/>
                <a:ea typeface="Arial Black"/>
                <a:cs typeface="Arial Black"/>
                <a:sym typeface="Arial Black"/>
              </a:rPr>
              <a:t>waiting to serve you.</a:t>
            </a:r>
            <a:endParaRPr sz="3200" b="1">
              <a:solidFill>
                <a:schemeClr val="dk1"/>
              </a:solidFill>
              <a:latin typeface="Arial Black"/>
              <a:ea typeface="Arial Black"/>
              <a:cs typeface="Arial Black"/>
              <a:sym typeface="Arial Black"/>
            </a:endParaRPr>
          </a:p>
          <a:p>
            <a:pPr marL="0" lvl="0" indent="0" algn="ctr" rtl="0">
              <a:lnSpc>
                <a:spcPct val="115000"/>
              </a:lnSpc>
              <a:spcBef>
                <a:spcPts val="0"/>
              </a:spcBef>
              <a:spcAft>
                <a:spcPts val="0"/>
              </a:spcAft>
              <a:buNone/>
            </a:pPr>
            <a:endParaRPr sz="3200" b="1">
              <a:solidFill>
                <a:schemeClr val="dk1"/>
              </a:solidFill>
              <a:latin typeface="Arial Black"/>
              <a:ea typeface="Arial Black"/>
              <a:cs typeface="Arial Black"/>
              <a:sym typeface="Arial Black"/>
            </a:endParaRPr>
          </a:p>
          <a:p>
            <a:pPr marL="0" lvl="0" indent="0" algn="ctr" rtl="0">
              <a:lnSpc>
                <a:spcPct val="115000"/>
              </a:lnSpc>
              <a:spcBef>
                <a:spcPts val="0"/>
              </a:spcBef>
              <a:spcAft>
                <a:spcPts val="0"/>
              </a:spcAft>
              <a:buNone/>
            </a:pPr>
            <a:r>
              <a:rPr lang="en-US" sz="3200" b="1">
                <a:solidFill>
                  <a:schemeClr val="dk1"/>
                </a:solidFill>
                <a:latin typeface="Arial Black"/>
                <a:ea typeface="Arial Black"/>
                <a:cs typeface="Arial Black"/>
                <a:sym typeface="Arial Black"/>
              </a:rPr>
              <a:t>Email: USGames@bsnsports.com</a:t>
            </a:r>
            <a:endParaRPr sz="3200" b="1">
              <a:solidFill>
                <a:schemeClr val="dk1"/>
              </a:solidFill>
              <a:latin typeface="Arial Black"/>
              <a:ea typeface="Arial Black"/>
              <a:cs typeface="Arial Black"/>
              <a:sym typeface="Arial Black"/>
            </a:endParaRPr>
          </a:p>
          <a:p>
            <a:pPr marL="0" lvl="0" indent="0" algn="ctr" rtl="0">
              <a:lnSpc>
                <a:spcPct val="115000"/>
              </a:lnSpc>
              <a:spcBef>
                <a:spcPts val="0"/>
              </a:spcBef>
              <a:spcAft>
                <a:spcPts val="0"/>
              </a:spcAft>
              <a:buNone/>
            </a:pPr>
            <a:r>
              <a:rPr lang="en-US" sz="3200" b="1">
                <a:solidFill>
                  <a:srgbClr val="C1022F"/>
                </a:solidFill>
                <a:latin typeface="Arial Black"/>
                <a:ea typeface="Arial Black"/>
                <a:cs typeface="Arial Black"/>
                <a:sym typeface="Arial Black"/>
              </a:rPr>
              <a:t>  </a:t>
            </a:r>
            <a:endParaRPr sz="3200" b="1">
              <a:solidFill>
                <a:srgbClr val="C1022F"/>
              </a:solidFill>
              <a:latin typeface="Arial Black"/>
              <a:ea typeface="Arial Black"/>
              <a:cs typeface="Arial Black"/>
              <a:sym typeface="Arial Black"/>
            </a:endParaRPr>
          </a:p>
          <a:p>
            <a:pPr marL="0" lvl="0" indent="0" algn="ctr" rtl="0">
              <a:lnSpc>
                <a:spcPct val="115000"/>
              </a:lnSpc>
              <a:spcBef>
                <a:spcPts val="0"/>
              </a:spcBef>
              <a:spcAft>
                <a:spcPts val="0"/>
              </a:spcAft>
              <a:buNone/>
            </a:pPr>
            <a:r>
              <a:rPr lang="en-US" sz="3200" b="1">
                <a:solidFill>
                  <a:srgbClr val="C1022F"/>
                </a:solidFill>
                <a:latin typeface="Arial Black"/>
                <a:ea typeface="Arial Black"/>
                <a:cs typeface="Arial Black"/>
                <a:sym typeface="Arial Black"/>
              </a:rPr>
              <a:t>SCAN HERE for our Catalog </a:t>
            </a:r>
            <a:endParaRPr sz="3200" b="1">
              <a:solidFill>
                <a:srgbClr val="C1022F"/>
              </a:solidFill>
              <a:latin typeface="Arial Black"/>
              <a:ea typeface="Arial Black"/>
              <a:cs typeface="Arial Black"/>
              <a:sym typeface="Arial Black"/>
            </a:endParaRPr>
          </a:p>
        </p:txBody>
      </p:sp>
      <p:pic>
        <p:nvPicPr>
          <p:cNvPr id="635" name="Google Shape;635;p67">
            <a:extLst>
              <a:ext uri="{FF2B5EF4-FFF2-40B4-BE49-F238E27FC236}">
                <a16:creationId xmlns:a16="http://schemas.microsoft.com/office/drawing/2014/main" id="{8D1A64EF-CAFD-A46F-F470-DD8D44301AF6}"/>
              </a:ext>
            </a:extLst>
          </p:cNvPr>
          <p:cNvPicPr preferRelativeResize="0"/>
          <p:nvPr/>
        </p:nvPicPr>
        <p:blipFill>
          <a:blip r:embed="rId3">
            <a:alphaModFix/>
          </a:blip>
          <a:stretch>
            <a:fillRect/>
          </a:stretch>
        </p:blipFill>
        <p:spPr>
          <a:xfrm>
            <a:off x="8118800" y="4515525"/>
            <a:ext cx="971550" cy="533400"/>
          </a:xfrm>
          <a:prstGeom prst="rect">
            <a:avLst/>
          </a:prstGeom>
          <a:noFill/>
          <a:ln>
            <a:noFill/>
          </a:ln>
        </p:spPr>
      </p:pic>
      <p:pic>
        <p:nvPicPr>
          <p:cNvPr id="636" name="Google Shape;636;p67">
            <a:extLst>
              <a:ext uri="{FF2B5EF4-FFF2-40B4-BE49-F238E27FC236}">
                <a16:creationId xmlns:a16="http://schemas.microsoft.com/office/drawing/2014/main" id="{068D12A8-D8D5-5ADC-BB57-B5E6B9E4D5C6}"/>
              </a:ext>
            </a:extLst>
          </p:cNvPr>
          <p:cNvPicPr preferRelativeResize="0"/>
          <p:nvPr/>
        </p:nvPicPr>
        <p:blipFill>
          <a:blip r:embed="rId4">
            <a:alphaModFix/>
          </a:blip>
          <a:stretch>
            <a:fillRect/>
          </a:stretch>
        </p:blipFill>
        <p:spPr>
          <a:xfrm>
            <a:off x="8857200" y="2734950"/>
            <a:ext cx="3121850" cy="3135400"/>
          </a:xfrm>
          <a:prstGeom prst="rect">
            <a:avLst/>
          </a:prstGeom>
          <a:noFill/>
          <a:ln>
            <a:noFill/>
          </a:ln>
        </p:spPr>
      </p:pic>
    </p:spTree>
    <p:extLst>
      <p:ext uri="{BB962C8B-B14F-4D97-AF65-F5344CB8AC3E}">
        <p14:creationId xmlns:p14="http://schemas.microsoft.com/office/powerpoint/2010/main" val="26881983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DF442-7A46-6147-9478-87E548A415B9}"/>
              </a:ext>
            </a:extLst>
          </p:cNvPr>
          <p:cNvSpPr>
            <a:spLocks noGrp="1"/>
          </p:cNvSpPr>
          <p:nvPr>
            <p:ph type="ctrTitle"/>
          </p:nvPr>
        </p:nvSpPr>
        <p:spPr>
          <a:xfrm>
            <a:off x="50985" y="206970"/>
            <a:ext cx="9093015" cy="981635"/>
          </a:xfrm>
        </p:spPr>
        <p:txBody>
          <a:bodyPr>
            <a:noAutofit/>
          </a:bodyPr>
          <a:lstStyle/>
          <a:p>
            <a:r>
              <a:rPr lang="en-US" sz="4000" b="1" dirty="0">
                <a:latin typeface="Arial Black" panose="020B0604020202020204" pitchFamily="34" charset="0"/>
                <a:cs typeface="Arial Black" panose="020B0604020202020204" pitchFamily="34" charset="0"/>
              </a:rPr>
              <a:t>Comments and Questions</a:t>
            </a:r>
            <a:endParaRPr lang="en-US" sz="40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6E20FF9-4BB2-4863-932D-2A6BDD1D4332}"/>
              </a:ext>
            </a:extLst>
          </p:cNvPr>
          <p:cNvSpPr txBox="1"/>
          <p:nvPr/>
        </p:nvSpPr>
        <p:spPr>
          <a:xfrm>
            <a:off x="593124" y="2006755"/>
            <a:ext cx="5721179" cy="3354765"/>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Contact Information:</a:t>
            </a:r>
          </a:p>
          <a:p>
            <a:r>
              <a:rPr lang="en-US" sz="2800" dirty="0">
                <a:latin typeface="Arial" panose="020B0604020202020204" pitchFamily="34" charset="0"/>
                <a:cs typeface="Arial" panose="020B0604020202020204" pitchFamily="34" charset="0"/>
              </a:rPr>
              <a:t>Keith Furstenberg</a:t>
            </a:r>
          </a:p>
          <a:p>
            <a:endParaRPr lang="en-US" sz="2500" i="1" dirty="0">
              <a:latin typeface="Arial" panose="020B0604020202020204" pitchFamily="34" charset="0"/>
              <a:cs typeface="Arial" panose="020B0604020202020204" pitchFamily="34" charset="0"/>
            </a:endParaRPr>
          </a:p>
          <a:p>
            <a:r>
              <a:rPr lang="en-US" sz="2500" i="1" dirty="0">
                <a:latin typeface="Arial" panose="020B0604020202020204" pitchFamily="34" charset="0"/>
                <a:cs typeface="Arial" panose="020B0604020202020204" pitchFamily="34" charset="0"/>
              </a:rPr>
              <a:t>@</a:t>
            </a:r>
            <a:r>
              <a:rPr lang="en-US" sz="2500" dirty="0">
                <a:latin typeface="Arial" panose="020B0604020202020204" pitchFamily="34" charset="0"/>
                <a:cs typeface="Arial" panose="020B0604020202020204" pitchFamily="34" charset="0"/>
              </a:rPr>
              <a:t>coachfurstenberg</a:t>
            </a:r>
            <a:r>
              <a:rPr lang="en-US" sz="2500" i="1" dirty="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on Instagram</a:t>
            </a:r>
          </a:p>
          <a:p>
            <a:r>
              <a:rPr lang="en-US" sz="2500" dirty="0">
                <a:latin typeface="Arial" panose="020B0604020202020204" pitchFamily="34" charset="0"/>
                <a:cs typeface="Arial" panose="020B0604020202020204" pitchFamily="34" charset="0"/>
              </a:rPr>
              <a:t>@FreeHomeRocket on Twitter/X</a:t>
            </a:r>
          </a:p>
          <a:p>
            <a:endParaRPr lang="en-US" sz="2500" i="1"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hlinkClick r:id="rId3"/>
              </a:rPr>
              <a:t>Keithfurstenberg74@gmail.com</a:t>
            </a:r>
            <a:r>
              <a:rPr lang="en-US" sz="2800" dirty="0">
                <a:latin typeface="Arial" panose="020B0604020202020204" pitchFamily="34" charset="0"/>
                <a:cs typeface="Arial" panose="020B0604020202020204" pitchFamily="34" charset="0"/>
              </a:rPr>
              <a:t> </a:t>
            </a:r>
          </a:p>
          <a:p>
            <a:endParaRPr lang="en-US" sz="2800" dirty="0">
              <a:latin typeface="Arial" panose="020B0604020202020204" pitchFamily="34" charset="0"/>
              <a:cs typeface="Arial" panose="020B0604020202020204" pitchFamily="34" charset="0"/>
            </a:endParaRPr>
          </a:p>
        </p:txBody>
      </p:sp>
      <p:pic>
        <p:nvPicPr>
          <p:cNvPr id="5" name="Picture 4" descr="A group of cubes with logos">
            <a:extLst>
              <a:ext uri="{FF2B5EF4-FFF2-40B4-BE49-F238E27FC236}">
                <a16:creationId xmlns:a16="http://schemas.microsoft.com/office/drawing/2014/main" id="{D302FB8F-FAE4-ADD8-C3B2-F7B6B88A2C08}"/>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096000" y="1371600"/>
            <a:ext cx="5037438" cy="4510216"/>
          </a:xfrm>
          <a:prstGeom prst="rect">
            <a:avLst/>
          </a:prstGeom>
        </p:spPr>
      </p:pic>
      <p:sp>
        <p:nvSpPr>
          <p:cNvPr id="6" name="TextBox 5">
            <a:extLst>
              <a:ext uri="{FF2B5EF4-FFF2-40B4-BE49-F238E27FC236}">
                <a16:creationId xmlns:a16="http://schemas.microsoft.com/office/drawing/2014/main" id="{BBB1940A-02DF-4E3E-7491-24B074020E43}"/>
              </a:ext>
            </a:extLst>
          </p:cNvPr>
          <p:cNvSpPr txBox="1"/>
          <p:nvPr/>
        </p:nvSpPr>
        <p:spPr>
          <a:xfrm>
            <a:off x="6096000" y="6858000"/>
            <a:ext cx="5037438" cy="230832"/>
          </a:xfrm>
          <a:prstGeom prst="rect">
            <a:avLst/>
          </a:prstGeom>
          <a:noFill/>
        </p:spPr>
        <p:txBody>
          <a:bodyPr wrap="square" rtlCol="0">
            <a:spAutoFit/>
          </a:bodyPr>
          <a:lstStyle/>
          <a:p>
            <a:r>
              <a:rPr lang="en-US" sz="900">
                <a:hlinkClick r:id="rId5" tooltip="http://www.flickr.com/photos/143601516@N03/28011015990"/>
              </a:rPr>
              <a:t>This Photo</a:t>
            </a:r>
            <a:r>
              <a:rPr lang="en-US" sz="900"/>
              <a:t> by Unknown Author is licensed under </a:t>
            </a:r>
            <a:r>
              <a:rPr lang="en-US" sz="900">
                <a:hlinkClick r:id="rId6" tooltip="https://creativecommons.org/licenses/by/3.0/"/>
              </a:rPr>
              <a:t>CC BY</a:t>
            </a:r>
            <a:endParaRPr lang="en-US" sz="900"/>
          </a:p>
        </p:txBody>
      </p:sp>
    </p:spTree>
    <p:extLst>
      <p:ext uri="{BB962C8B-B14F-4D97-AF65-F5344CB8AC3E}">
        <p14:creationId xmlns:p14="http://schemas.microsoft.com/office/powerpoint/2010/main" val="24782411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6;gdcb751b5bf_0_0">
            <a:extLst>
              <a:ext uri="{FF2B5EF4-FFF2-40B4-BE49-F238E27FC236}">
                <a16:creationId xmlns:a16="http://schemas.microsoft.com/office/drawing/2014/main" id="{FEC2AB21-0FFF-E55D-E09A-CB56B5534A04}"/>
              </a:ext>
            </a:extLst>
          </p:cNvPr>
          <p:cNvSpPr txBox="1"/>
          <p:nvPr/>
        </p:nvSpPr>
        <p:spPr>
          <a:xfrm>
            <a:off x="920405" y="2097716"/>
            <a:ext cx="5052305" cy="3224297"/>
          </a:xfrm>
          <a:prstGeom prst="rect">
            <a:avLst/>
          </a:prstGeom>
          <a:noFill/>
          <a:ln>
            <a:noFill/>
          </a:ln>
        </p:spPr>
        <p:txBody>
          <a:bodyPr spcFirstLastPara="1" wrap="square" lIns="91425" tIns="45700" rIns="91425" bIns="45700" anchor="t" anchorCtr="0">
            <a:noAutofit/>
          </a:bodyPr>
          <a:lstStyle/>
          <a:p>
            <a:pPr marL="38100" marR="0" lvl="0" indent="0" algn="ctr" defTabSz="914400" rtl="0" eaLnBrk="1" fontAlgn="auto" latinLnBrk="0" hangingPunct="1">
              <a:lnSpc>
                <a:spcPct val="100000"/>
              </a:lnSpc>
              <a:spcBef>
                <a:spcPts val="0"/>
              </a:spcBef>
              <a:spcAft>
                <a:spcPts val="0"/>
              </a:spcAft>
              <a:buClr>
                <a:srgbClr val="000000"/>
              </a:buClr>
              <a:buSzPts val="3000"/>
              <a:buFont typeface="Arial"/>
              <a:buNone/>
              <a:tabLst/>
              <a:defRPr/>
            </a:pPr>
            <a:r>
              <a:rPr kumimoji="0" lang="en-US" sz="4000" b="1" i="0" u="none" strike="noStrike" kern="0" cap="none" spc="0" normalizeH="0" baseline="0" noProof="0" dirty="0">
                <a:ln>
                  <a:noFill/>
                </a:ln>
                <a:solidFill>
                  <a:srgbClr val="000000"/>
                </a:solidFill>
                <a:effectLst/>
                <a:uLnTx/>
                <a:uFillTx/>
                <a:latin typeface="Arial"/>
                <a:cs typeface="Arial"/>
                <a:sym typeface="Arial"/>
              </a:rPr>
              <a:t>Complete our online evaluation at </a:t>
            </a:r>
          </a:p>
          <a:p>
            <a:pPr marL="38100" marR="0" lvl="0" indent="0" algn="ctr" defTabSz="914400" rtl="0" eaLnBrk="1" fontAlgn="auto" latinLnBrk="0" hangingPunct="1">
              <a:lnSpc>
                <a:spcPct val="100000"/>
              </a:lnSpc>
              <a:spcBef>
                <a:spcPts val="0"/>
              </a:spcBef>
              <a:spcAft>
                <a:spcPts val="0"/>
              </a:spcAft>
              <a:buClr>
                <a:srgbClr val="000000"/>
              </a:buClr>
              <a:buSzPts val="3000"/>
              <a:buFont typeface="Arial"/>
              <a:buNone/>
              <a:tabLst/>
              <a:defRPr/>
            </a:pPr>
            <a:r>
              <a:rPr kumimoji="0" lang="en-US" sz="4000" b="1" i="0" u="none" strike="noStrike" kern="0" cap="none" spc="0" normalizeH="0" baseline="0" noProof="0" dirty="0">
                <a:ln>
                  <a:noFill/>
                </a:ln>
                <a:solidFill>
                  <a:srgbClr val="000000"/>
                </a:solidFill>
                <a:effectLst/>
                <a:uLnTx/>
                <a:uFillTx/>
                <a:latin typeface="Arial"/>
                <a:cs typeface="Arial"/>
                <a:sym typeface="Arial"/>
              </a:rPr>
              <a:t>www.bit.ly/OPENPD</a:t>
            </a:r>
            <a:endParaRPr kumimoji="0" lang="en-US" sz="4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026001F8-F6AC-B5A8-3267-C02E4E13241F}"/>
              </a:ext>
            </a:extLst>
          </p:cNvPr>
          <p:cNvPicPr>
            <a:picLocks noChangeAspect="1"/>
          </p:cNvPicPr>
          <p:nvPr/>
        </p:nvPicPr>
        <p:blipFill>
          <a:blip r:embed="rId2"/>
          <a:stretch>
            <a:fillRect/>
          </a:stretch>
        </p:blipFill>
        <p:spPr>
          <a:xfrm>
            <a:off x="6924782" y="1629332"/>
            <a:ext cx="3620802" cy="3599335"/>
          </a:xfrm>
          <a:prstGeom prst="rect">
            <a:avLst/>
          </a:prstGeom>
        </p:spPr>
      </p:pic>
    </p:spTree>
    <p:extLst>
      <p:ext uri="{BB962C8B-B14F-4D97-AF65-F5344CB8AC3E}">
        <p14:creationId xmlns:p14="http://schemas.microsoft.com/office/powerpoint/2010/main" val="2340630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4C55F3B-17A2-0C75-C685-FFCB19C17931}"/>
              </a:ext>
            </a:extLst>
          </p:cNvPr>
          <p:cNvSpPr txBox="1">
            <a:spLocks/>
          </p:cNvSpPr>
          <p:nvPr/>
        </p:nvSpPr>
        <p:spPr>
          <a:xfrm>
            <a:off x="628153" y="1346902"/>
            <a:ext cx="5212810" cy="38353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000" b="1" dirty="0">
                <a:solidFill>
                  <a:prstClr val="black"/>
                </a:solidFill>
                <a:latin typeface="Arial" panose="020B0604020202020204" pitchFamily="34" charset="0"/>
                <a:cs typeface="Arial" panose="020B0604020202020204" pitchFamily="34" charset="0"/>
              </a:rPr>
              <a:t>Keith Furstenberg</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Wingdings" pitchFamily="2" charset="2"/>
              <a:buChar char="ü"/>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Educator for 25+ years</a:t>
            </a:r>
          </a:p>
          <a:p>
            <a:pPr marL="228600" marR="0" lvl="0" indent="-228600" algn="l" defTabSz="914400" rtl="0" eaLnBrk="1" fontAlgn="auto" latinLnBrk="0" hangingPunct="1">
              <a:lnSpc>
                <a:spcPct val="90000"/>
              </a:lnSpc>
              <a:spcBef>
                <a:spcPts val="1000"/>
              </a:spcBef>
              <a:spcAft>
                <a:spcPts val="0"/>
              </a:spcAft>
              <a:buClrTx/>
              <a:buSzTx/>
              <a:buFont typeface="Wingdings" pitchFamily="2" charset="2"/>
              <a:buChar char="ü"/>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Connecting STEM to PE</a:t>
            </a:r>
          </a:p>
          <a:p>
            <a:pPr marL="228600" marR="0" lvl="0" indent="-228600" algn="l" defTabSz="914400" rtl="0" eaLnBrk="1" fontAlgn="auto" latinLnBrk="0" hangingPunct="1">
              <a:lnSpc>
                <a:spcPct val="90000"/>
              </a:lnSpc>
              <a:spcBef>
                <a:spcPts val="1000"/>
              </a:spcBef>
              <a:spcAft>
                <a:spcPts val="0"/>
              </a:spcAft>
              <a:buClrTx/>
              <a:buSzTx/>
              <a:buFont typeface="Wingdings" pitchFamily="2" charset="2"/>
              <a:buChar char="ü"/>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Create Music</a:t>
            </a:r>
          </a:p>
          <a:p>
            <a:pPr marL="228600" marR="0" lvl="0" indent="-228600" algn="l" defTabSz="914400" rtl="0" eaLnBrk="1" fontAlgn="auto" latinLnBrk="0" hangingPunct="1">
              <a:lnSpc>
                <a:spcPct val="90000"/>
              </a:lnSpc>
              <a:spcBef>
                <a:spcPts val="1000"/>
              </a:spcBef>
              <a:spcAft>
                <a:spcPts val="0"/>
              </a:spcAft>
              <a:buClrTx/>
              <a:buSzTx/>
              <a:buFont typeface="Wingdings" pitchFamily="2" charset="2"/>
              <a:buChar char="ü"/>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Science Olympiad Coach </a:t>
            </a:r>
          </a:p>
          <a:p>
            <a:pPr lvl="0">
              <a:buFont typeface="Wingdings" pitchFamily="2" charset="2"/>
              <a:buChar char="ü"/>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OPEN Certified Teacher</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lvl="0">
              <a:buFont typeface="Wingdings" pitchFamily="2" charset="2"/>
              <a:buChar char="ü"/>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Love to travel</a:t>
            </a:r>
          </a:p>
        </p:txBody>
      </p:sp>
      <p:pic>
        <p:nvPicPr>
          <p:cNvPr id="3" name="Picture 2" descr="A person smiling for the camera&#10;&#10;Description automatically generated">
            <a:extLst>
              <a:ext uri="{FF2B5EF4-FFF2-40B4-BE49-F238E27FC236}">
                <a16:creationId xmlns:a16="http://schemas.microsoft.com/office/drawing/2014/main" id="{BD1562EE-A18B-93CC-3DC5-0DFB66E55601}"/>
              </a:ext>
            </a:extLst>
          </p:cNvPr>
          <p:cNvPicPr>
            <a:picLocks noChangeAspect="1"/>
          </p:cNvPicPr>
          <p:nvPr/>
        </p:nvPicPr>
        <p:blipFill>
          <a:blip r:embed="rId2"/>
          <a:stretch>
            <a:fillRect/>
          </a:stretch>
        </p:blipFill>
        <p:spPr>
          <a:xfrm>
            <a:off x="7241058" y="1470455"/>
            <a:ext cx="3538337" cy="3711828"/>
          </a:xfrm>
          <a:prstGeom prst="rect">
            <a:avLst/>
          </a:prstGeom>
        </p:spPr>
      </p:pic>
    </p:spTree>
    <p:extLst>
      <p:ext uri="{BB962C8B-B14F-4D97-AF65-F5344CB8AC3E}">
        <p14:creationId xmlns:p14="http://schemas.microsoft.com/office/powerpoint/2010/main" val="476770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g2edb22acf1f_0_8"/>
          <p:cNvSpPr txBox="1">
            <a:spLocks noGrp="1"/>
          </p:cNvSpPr>
          <p:nvPr>
            <p:ph type="title"/>
          </p:nvPr>
        </p:nvSpPr>
        <p:spPr>
          <a:xfrm>
            <a:off x="545601" y="463475"/>
            <a:ext cx="8584800" cy="695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a:buNone/>
            </a:pPr>
            <a:r>
              <a:rPr lang="en-US" sz="6000" b="1">
                <a:latin typeface="Arial"/>
                <a:ea typeface="Arial"/>
                <a:cs typeface="Arial"/>
                <a:sym typeface="Arial"/>
              </a:rPr>
              <a:t>Today’s Outcomes:</a:t>
            </a:r>
            <a:endParaRPr sz="6000" b="1"/>
          </a:p>
        </p:txBody>
      </p:sp>
      <p:sp>
        <p:nvSpPr>
          <p:cNvPr id="429" name="Google Shape;429;g2edb22acf1f_0_8"/>
          <p:cNvSpPr txBox="1">
            <a:spLocks noGrp="1"/>
          </p:cNvSpPr>
          <p:nvPr>
            <p:ph type="body" idx="1"/>
          </p:nvPr>
        </p:nvSpPr>
        <p:spPr>
          <a:xfrm>
            <a:off x="3829150" y="1481500"/>
            <a:ext cx="8130000" cy="4245300"/>
          </a:xfrm>
          <a:prstGeom prst="rect">
            <a:avLst/>
          </a:prstGeom>
          <a:noFill/>
          <a:ln>
            <a:noFill/>
          </a:ln>
        </p:spPr>
        <p:txBody>
          <a:bodyPr spcFirstLastPara="1" wrap="square" lIns="91425" tIns="45700" rIns="91425" bIns="45700" anchor="t" anchorCtr="0">
            <a:normAutofit/>
          </a:bodyPr>
          <a:lstStyle/>
          <a:p>
            <a:pPr marL="228600" lvl="0" indent="-282575" algn="l" rtl="0">
              <a:lnSpc>
                <a:spcPct val="80000"/>
              </a:lnSpc>
              <a:spcBef>
                <a:spcPts val="560"/>
              </a:spcBef>
              <a:spcAft>
                <a:spcPts val="0"/>
              </a:spcAft>
              <a:buSzPts val="2650"/>
              <a:buChar char="•"/>
            </a:pPr>
            <a:r>
              <a:rPr lang="en-US" sz="2650" dirty="0">
                <a:latin typeface="Arial"/>
                <a:ea typeface="Arial"/>
                <a:cs typeface="Arial"/>
                <a:sym typeface="Arial"/>
              </a:rPr>
              <a:t>Connect attendees to </a:t>
            </a:r>
            <a:r>
              <a:rPr lang="en-US" sz="2650" b="1" dirty="0">
                <a:latin typeface="Arial"/>
                <a:ea typeface="Arial"/>
                <a:cs typeface="Arial"/>
                <a:sym typeface="Arial"/>
              </a:rPr>
              <a:t>OPEN </a:t>
            </a:r>
            <a:r>
              <a:rPr lang="en-US" sz="2650" dirty="0">
                <a:latin typeface="Arial"/>
                <a:ea typeface="Arial"/>
                <a:cs typeface="Arial"/>
                <a:sym typeface="Arial"/>
              </a:rPr>
              <a:t>resources.</a:t>
            </a:r>
          </a:p>
          <a:p>
            <a:pPr marL="0" lvl="0" indent="0" algn="l" rtl="0">
              <a:lnSpc>
                <a:spcPct val="80000"/>
              </a:lnSpc>
              <a:spcBef>
                <a:spcPts val="560"/>
              </a:spcBef>
              <a:spcAft>
                <a:spcPts val="0"/>
              </a:spcAft>
              <a:buSzPts val="2650"/>
              <a:buNone/>
            </a:pPr>
            <a:endParaRPr lang="en-US" sz="2650" dirty="0">
              <a:latin typeface="Arial"/>
              <a:ea typeface="Arial"/>
              <a:cs typeface="Arial"/>
              <a:sym typeface="Arial"/>
            </a:endParaRPr>
          </a:p>
          <a:p>
            <a:pPr marL="228600" lvl="0" indent="-282575" algn="l" rtl="0">
              <a:lnSpc>
                <a:spcPct val="80000"/>
              </a:lnSpc>
              <a:spcBef>
                <a:spcPts val="560"/>
              </a:spcBef>
              <a:spcAft>
                <a:spcPts val="0"/>
              </a:spcAft>
              <a:buSzPts val="2650"/>
              <a:buChar char="•"/>
            </a:pPr>
            <a:r>
              <a:rPr lang="en-US" sz="2650" dirty="0">
                <a:latin typeface="Arial"/>
                <a:ea typeface="Arial"/>
                <a:cs typeface="Arial"/>
                <a:sym typeface="Arial"/>
              </a:rPr>
              <a:t>Provide multiple instant activities for K-12 teachers</a:t>
            </a:r>
          </a:p>
          <a:p>
            <a:pPr marL="228600" lvl="0" indent="-282575" algn="l" rtl="0">
              <a:lnSpc>
                <a:spcPct val="80000"/>
              </a:lnSpc>
              <a:spcBef>
                <a:spcPts val="560"/>
              </a:spcBef>
              <a:spcAft>
                <a:spcPts val="0"/>
              </a:spcAft>
              <a:buSzPts val="2650"/>
              <a:buChar char="•"/>
            </a:pPr>
            <a:endParaRPr lang="en-US" sz="2650" dirty="0">
              <a:latin typeface="Arial"/>
              <a:ea typeface="Arial"/>
              <a:cs typeface="Arial"/>
              <a:sym typeface="Arial"/>
            </a:endParaRPr>
          </a:p>
          <a:p>
            <a:pPr marL="228600" lvl="0" indent="-282575" algn="l" rtl="0">
              <a:lnSpc>
                <a:spcPct val="80000"/>
              </a:lnSpc>
              <a:spcBef>
                <a:spcPts val="560"/>
              </a:spcBef>
              <a:spcAft>
                <a:spcPts val="0"/>
              </a:spcAft>
              <a:buSzPts val="2650"/>
              <a:buChar char="•"/>
            </a:pPr>
            <a:r>
              <a:rPr lang="en-US" sz="2650" dirty="0">
                <a:latin typeface="Arial"/>
                <a:ea typeface="Arial"/>
                <a:cs typeface="Arial"/>
                <a:sym typeface="Arial"/>
              </a:rPr>
              <a:t>Have participants join the OPEN network. </a:t>
            </a:r>
          </a:p>
          <a:p>
            <a:pPr marL="228600" lvl="0" indent="-282575" algn="l" rtl="0">
              <a:lnSpc>
                <a:spcPct val="80000"/>
              </a:lnSpc>
              <a:spcBef>
                <a:spcPts val="560"/>
              </a:spcBef>
              <a:spcAft>
                <a:spcPts val="0"/>
              </a:spcAft>
              <a:buSzPts val="2650"/>
              <a:buChar char="•"/>
            </a:pPr>
            <a:endParaRPr lang="en-US" sz="2650" dirty="0">
              <a:latin typeface="Arial"/>
              <a:ea typeface="Arial"/>
              <a:cs typeface="Arial"/>
              <a:sym typeface="Arial"/>
            </a:endParaRPr>
          </a:p>
          <a:p>
            <a:pPr marL="228600" lvl="0" indent="-282575" algn="l" rtl="0">
              <a:lnSpc>
                <a:spcPct val="80000"/>
              </a:lnSpc>
              <a:spcBef>
                <a:spcPts val="560"/>
              </a:spcBef>
              <a:spcAft>
                <a:spcPts val="0"/>
              </a:spcAft>
              <a:buSzPts val="2650"/>
              <a:buChar char="•"/>
            </a:pPr>
            <a:r>
              <a:rPr lang="en-US" sz="2650" dirty="0">
                <a:latin typeface="Arial"/>
                <a:ea typeface="Arial"/>
                <a:cs typeface="Arial"/>
                <a:sym typeface="Arial"/>
              </a:rPr>
              <a:t> Be creative and share ideas! Know </a:t>
            </a:r>
            <a:r>
              <a:rPr lang="en-US" sz="2650">
                <a:latin typeface="Arial"/>
                <a:ea typeface="Arial"/>
                <a:cs typeface="Arial"/>
                <a:sym typeface="Arial"/>
              </a:rPr>
              <a:t>your limits.</a:t>
            </a:r>
            <a:endParaRPr sz="2650" dirty="0">
              <a:latin typeface="Arial"/>
              <a:ea typeface="Arial"/>
              <a:cs typeface="Arial"/>
              <a:sym typeface="Arial"/>
            </a:endParaRPr>
          </a:p>
        </p:txBody>
      </p:sp>
      <p:sp>
        <p:nvSpPr>
          <p:cNvPr id="430" name="Google Shape;430;g2edb22acf1f_0_8"/>
          <p:cNvSpPr txBox="1"/>
          <p:nvPr/>
        </p:nvSpPr>
        <p:spPr>
          <a:xfrm>
            <a:off x="8930025" y="1385650"/>
            <a:ext cx="302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431" name="Google Shape;431;g2edb22acf1f_0_8"/>
          <p:cNvPicPr preferRelativeResize="0"/>
          <p:nvPr/>
        </p:nvPicPr>
        <p:blipFill rotWithShape="1">
          <a:blip r:embed="rId3">
            <a:alphaModFix/>
          </a:blip>
          <a:srcRect/>
          <a:stretch/>
        </p:blipFill>
        <p:spPr>
          <a:xfrm>
            <a:off x="545600" y="1616713"/>
            <a:ext cx="3225875" cy="362457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429">
                                            <p:txEl>
                                              <p:pRg st="0" end="0"/>
                                            </p:txEl>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1000" fill="hold"/>
                                        <p:tgtEl>
                                          <p:spTgt spid="429">
                                            <p:txEl>
                                              <p:pRg st="2" end="2"/>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1000" fill="hold"/>
                                        <p:tgtEl>
                                          <p:spTgt spid="429">
                                            <p:txEl>
                                              <p:pRg st="4" end="4"/>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1000" fill="hold"/>
                                        <p:tgtEl>
                                          <p:spTgt spid="429">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C8357FE-DCBB-8DB0-9C65-1B222D0BC9A7}"/>
              </a:ext>
            </a:extLst>
          </p:cNvPr>
          <p:cNvSpPr>
            <a:spLocks noGrp="1"/>
          </p:cNvSpPr>
          <p:nvPr>
            <p:ph type="title"/>
          </p:nvPr>
        </p:nvSpPr>
        <p:spPr>
          <a:xfrm>
            <a:off x="545592" y="463463"/>
            <a:ext cx="10515600" cy="695195"/>
          </a:xfrm>
        </p:spPr>
        <p:txBody>
          <a:bodyPr>
            <a:normAutofit/>
          </a:bodyPr>
          <a:lstStyle/>
          <a:p>
            <a:r>
              <a:rPr lang="en-US" sz="3200" b="1" dirty="0">
                <a:latin typeface="Arial" panose="020B0604020202020204" pitchFamily="34" charset="0"/>
                <a:cs typeface="Arial" panose="020B0604020202020204" pitchFamily="34" charset="0"/>
              </a:rPr>
              <a:t>Breaking Down An Open Module</a:t>
            </a:r>
          </a:p>
        </p:txBody>
      </p:sp>
      <p:sp>
        <p:nvSpPr>
          <p:cNvPr id="5" name="Content Placeholder 2">
            <a:extLst>
              <a:ext uri="{FF2B5EF4-FFF2-40B4-BE49-F238E27FC236}">
                <a16:creationId xmlns:a16="http://schemas.microsoft.com/office/drawing/2014/main" id="{12D2C1C5-3B46-8D83-D7A7-B5618F3D9821}"/>
              </a:ext>
            </a:extLst>
          </p:cNvPr>
          <p:cNvSpPr>
            <a:spLocks noGrp="1"/>
          </p:cNvSpPr>
          <p:nvPr>
            <p:ph idx="1"/>
          </p:nvPr>
        </p:nvSpPr>
        <p:spPr>
          <a:xfrm>
            <a:off x="545592" y="1718964"/>
            <a:ext cx="6116465" cy="3873717"/>
          </a:xfrm>
        </p:spPr>
        <p:txBody>
          <a:bodyPr>
            <a:normAutofit fontScale="92500" lnSpcReduction="1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modules include:</a:t>
            </a:r>
          </a:p>
          <a:p>
            <a:pPr marL="914400" marR="0" lvl="1" indent="-457200" algn="l" defTabSz="10342563"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Materials List</a:t>
            </a:r>
          </a:p>
          <a:p>
            <a:pPr marL="914400" marR="0" lvl="1" indent="-457200" algn="l" defTabSz="10342563"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Activity Plans</a:t>
            </a:r>
          </a:p>
          <a:p>
            <a:pPr marL="914400" marR="0" lvl="1" indent="-4572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Block Plans</a:t>
            </a:r>
          </a:p>
          <a:p>
            <a:pPr marL="914400" marR="0" lvl="1" indent="-4572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Sample Lesson Plan</a:t>
            </a:r>
          </a:p>
          <a:p>
            <a:pPr marL="914400" marR="0" lvl="1" indent="-4572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Academic Language Cards</a:t>
            </a:r>
          </a:p>
          <a:p>
            <a:pPr marL="914400" marR="0" lvl="1" indent="-4572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lang="en-US" sz="3000" dirty="0">
                <a:solidFill>
                  <a:prstClr val="black"/>
                </a:solidFill>
                <a:latin typeface="Arial" panose="020B0604020202020204" pitchFamily="34" charset="0"/>
                <a:cs typeface="Arial" panose="020B0604020202020204" pitchFamily="34" charset="0"/>
              </a:rPr>
              <a:t>Skill Cue Cards</a:t>
            </a: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914400" marR="0" lvl="1" indent="-4572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Student Assessments</a:t>
            </a:r>
          </a:p>
          <a:p>
            <a:pPr marL="914400" marR="0" lvl="1" indent="-4572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Teacher Reflection Guides</a:t>
            </a:r>
          </a:p>
        </p:txBody>
      </p:sp>
      <p:pic>
        <p:nvPicPr>
          <p:cNvPr id="3" name="Picture 2">
            <a:extLst>
              <a:ext uri="{FF2B5EF4-FFF2-40B4-BE49-F238E27FC236}">
                <a16:creationId xmlns:a16="http://schemas.microsoft.com/office/drawing/2014/main" id="{0436B2CC-4E83-9576-11EC-1694C2D940DB}"/>
              </a:ext>
            </a:extLst>
          </p:cNvPr>
          <p:cNvPicPr>
            <a:picLocks noChangeAspect="1"/>
          </p:cNvPicPr>
          <p:nvPr/>
        </p:nvPicPr>
        <p:blipFill>
          <a:blip r:embed="rId2"/>
          <a:stretch>
            <a:fillRect/>
          </a:stretch>
        </p:blipFill>
        <p:spPr>
          <a:xfrm>
            <a:off x="5871908" y="1158657"/>
            <a:ext cx="6137211" cy="3165149"/>
          </a:xfrm>
          <a:prstGeom prst="rect">
            <a:avLst/>
          </a:prstGeom>
        </p:spPr>
      </p:pic>
    </p:spTree>
    <p:extLst>
      <p:ext uri="{BB962C8B-B14F-4D97-AF65-F5344CB8AC3E}">
        <p14:creationId xmlns:p14="http://schemas.microsoft.com/office/powerpoint/2010/main" val="2366744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911F36-912E-CFB2-8F04-C84B96E53C85}"/>
              </a:ext>
            </a:extLst>
          </p:cNvPr>
          <p:cNvSpPr txBox="1"/>
          <p:nvPr/>
        </p:nvSpPr>
        <p:spPr>
          <a:xfrm>
            <a:off x="6486660" y="1525710"/>
            <a:ext cx="5465460" cy="3156762"/>
          </a:xfrm>
          <a:prstGeom prst="rect">
            <a:avLst/>
          </a:prstGeom>
          <a:noFill/>
        </p:spPr>
        <p:txBody>
          <a:bodyPr wrap="square" rtlCol="0">
            <a:spAutoFit/>
          </a:bodyPr>
          <a:lstStyle/>
          <a:p>
            <a:pPr marL="914400" marR="0" lvl="1" indent="-457200" algn="l" defTabSz="10342563"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lang="en-US" sz="2400" dirty="0">
                <a:solidFill>
                  <a:prstClr val="black"/>
                </a:solidFill>
                <a:latin typeface="Arial" panose="020B0604020202020204" pitchFamily="34" charset="0"/>
                <a:cs typeface="Arial" panose="020B0604020202020204" pitchFamily="34" charset="0"/>
              </a:rPr>
              <a:t>Object of the game is to work with different partners and create a sequence of 4-6 moves</a:t>
            </a:r>
          </a:p>
          <a:p>
            <a:pPr marL="914400" marR="0" lvl="1" indent="-457200" algn="l" defTabSz="10342563"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lang="en-US" sz="2400" dirty="0">
                <a:solidFill>
                  <a:prstClr val="black"/>
                </a:solidFill>
                <a:latin typeface="Arial" panose="020B0604020202020204" pitchFamily="34" charset="0"/>
                <a:cs typeface="Arial" panose="020B0604020202020204" pitchFamily="34" charset="0"/>
              </a:rPr>
              <a:t>Be creative</a:t>
            </a:r>
          </a:p>
          <a:p>
            <a:pPr marL="914400" marR="0" lvl="1" indent="-457200" algn="l" defTabSz="10342563"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lang="en-US" sz="2400" dirty="0">
                <a:solidFill>
                  <a:prstClr val="black"/>
                </a:solidFill>
                <a:latin typeface="Arial" panose="020B0604020202020204" pitchFamily="34" charset="0"/>
                <a:cs typeface="Arial" panose="020B0604020202020204" pitchFamily="34" charset="0"/>
              </a:rPr>
              <a:t>My STEM connection is to add animal movements and then discuss and connect some real life animal data</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endParaRPr lang="en-US" dirty="0"/>
          </a:p>
        </p:txBody>
      </p:sp>
      <p:pic>
        <p:nvPicPr>
          <p:cNvPr id="5" name="Picture 4">
            <a:extLst>
              <a:ext uri="{FF2B5EF4-FFF2-40B4-BE49-F238E27FC236}">
                <a16:creationId xmlns:a16="http://schemas.microsoft.com/office/drawing/2014/main" id="{DBEE414B-C45D-8A29-C7A4-8B0D982F36C2}"/>
              </a:ext>
            </a:extLst>
          </p:cNvPr>
          <p:cNvPicPr>
            <a:picLocks noChangeAspect="1"/>
          </p:cNvPicPr>
          <p:nvPr/>
        </p:nvPicPr>
        <p:blipFill>
          <a:blip r:embed="rId3"/>
          <a:stretch>
            <a:fillRect/>
          </a:stretch>
        </p:blipFill>
        <p:spPr>
          <a:xfrm>
            <a:off x="485549" y="882910"/>
            <a:ext cx="6498451" cy="4732638"/>
          </a:xfrm>
          <a:prstGeom prst="rect">
            <a:avLst/>
          </a:prstGeom>
        </p:spPr>
      </p:pic>
    </p:spTree>
    <p:extLst>
      <p:ext uri="{BB962C8B-B14F-4D97-AF65-F5344CB8AC3E}">
        <p14:creationId xmlns:p14="http://schemas.microsoft.com/office/powerpoint/2010/main" val="1897964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DC09FE-2AB0-34D7-834E-90D6EDA6D9D3}"/>
              </a:ext>
            </a:extLst>
          </p:cNvPr>
          <p:cNvPicPr>
            <a:picLocks noChangeAspect="1"/>
          </p:cNvPicPr>
          <p:nvPr/>
        </p:nvPicPr>
        <p:blipFill>
          <a:blip r:embed="rId3"/>
          <a:stretch>
            <a:fillRect/>
          </a:stretch>
        </p:blipFill>
        <p:spPr>
          <a:xfrm>
            <a:off x="-1" y="115020"/>
            <a:ext cx="6962503" cy="5658764"/>
          </a:xfrm>
          <a:prstGeom prst="rect">
            <a:avLst/>
          </a:prstGeom>
        </p:spPr>
      </p:pic>
      <p:sp>
        <p:nvSpPr>
          <p:cNvPr id="6" name="TextBox 5">
            <a:extLst>
              <a:ext uri="{FF2B5EF4-FFF2-40B4-BE49-F238E27FC236}">
                <a16:creationId xmlns:a16="http://schemas.microsoft.com/office/drawing/2014/main" id="{FF30B691-422B-A370-2F7D-BCC1491C9E28}"/>
              </a:ext>
            </a:extLst>
          </p:cNvPr>
          <p:cNvSpPr txBox="1"/>
          <p:nvPr/>
        </p:nvSpPr>
        <p:spPr>
          <a:xfrm>
            <a:off x="7104429" y="1120676"/>
            <a:ext cx="4364759" cy="3046988"/>
          </a:xfrm>
          <a:prstGeom prst="rect">
            <a:avLst/>
          </a:prstGeom>
          <a:noFill/>
        </p:spPr>
        <p:txBody>
          <a:bodyPr wrap="square" rtlCol="0">
            <a:spAutoFit/>
          </a:bodyPr>
          <a:lstStyle/>
          <a:p>
            <a:r>
              <a:rPr lang="en-US" sz="2400" dirty="0"/>
              <a:t>Know your group. For today we will not be doing anything faster than a speed walk. </a:t>
            </a:r>
          </a:p>
          <a:p>
            <a:endParaRPr lang="en-US" sz="2400" dirty="0"/>
          </a:p>
          <a:p>
            <a:r>
              <a:rPr lang="en-US" sz="2400" dirty="0"/>
              <a:t>Print Garden Activity cards from the module.</a:t>
            </a:r>
          </a:p>
          <a:p>
            <a:endParaRPr lang="en-US" sz="2400" dirty="0"/>
          </a:p>
          <a:p>
            <a:endParaRPr lang="en-US" sz="2400" dirty="0"/>
          </a:p>
        </p:txBody>
      </p:sp>
      <p:pic>
        <p:nvPicPr>
          <p:cNvPr id="8" name="Picture 7">
            <a:extLst>
              <a:ext uri="{FF2B5EF4-FFF2-40B4-BE49-F238E27FC236}">
                <a16:creationId xmlns:a16="http://schemas.microsoft.com/office/drawing/2014/main" id="{F7E1A9AE-5B19-119A-23AC-014B84CA50AB}"/>
              </a:ext>
            </a:extLst>
          </p:cNvPr>
          <p:cNvPicPr>
            <a:picLocks noChangeAspect="1"/>
          </p:cNvPicPr>
          <p:nvPr/>
        </p:nvPicPr>
        <p:blipFill>
          <a:blip r:embed="rId4"/>
          <a:stretch>
            <a:fillRect/>
          </a:stretch>
        </p:blipFill>
        <p:spPr>
          <a:xfrm>
            <a:off x="6962502" y="3429000"/>
            <a:ext cx="4126098" cy="2386210"/>
          </a:xfrm>
          <a:prstGeom prst="rect">
            <a:avLst/>
          </a:prstGeom>
        </p:spPr>
      </p:pic>
    </p:spTree>
    <p:extLst>
      <p:ext uri="{BB962C8B-B14F-4D97-AF65-F5344CB8AC3E}">
        <p14:creationId xmlns:p14="http://schemas.microsoft.com/office/powerpoint/2010/main" val="3632471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99;p24">
            <a:extLst>
              <a:ext uri="{FF2B5EF4-FFF2-40B4-BE49-F238E27FC236}">
                <a16:creationId xmlns:a16="http://schemas.microsoft.com/office/drawing/2014/main" id="{223F93BF-7D03-963C-14FD-3EA45EC8E195}"/>
              </a:ext>
            </a:extLst>
          </p:cNvPr>
          <p:cNvPicPr preferRelativeResize="0"/>
          <p:nvPr/>
        </p:nvPicPr>
        <p:blipFill rotWithShape="1">
          <a:blip r:embed="rId3">
            <a:alphaModFix/>
          </a:blip>
          <a:srcRect l="34189" t="23766" r="15912" b="13126"/>
          <a:stretch/>
        </p:blipFill>
        <p:spPr>
          <a:xfrm>
            <a:off x="0" y="0"/>
            <a:ext cx="5813126" cy="5943600"/>
          </a:xfrm>
          <a:prstGeom prst="rect">
            <a:avLst/>
          </a:prstGeom>
          <a:noFill/>
          <a:ln>
            <a:noFill/>
          </a:ln>
        </p:spPr>
      </p:pic>
      <p:pic>
        <p:nvPicPr>
          <p:cNvPr id="5" name="Google Shape;200;p24">
            <a:extLst>
              <a:ext uri="{FF2B5EF4-FFF2-40B4-BE49-F238E27FC236}">
                <a16:creationId xmlns:a16="http://schemas.microsoft.com/office/drawing/2014/main" id="{DEFF847B-077E-26BD-BC7B-179F75C157B3}"/>
              </a:ext>
            </a:extLst>
          </p:cNvPr>
          <p:cNvPicPr preferRelativeResize="0"/>
          <p:nvPr/>
        </p:nvPicPr>
        <p:blipFill rotWithShape="1">
          <a:blip r:embed="rId4">
            <a:alphaModFix/>
          </a:blip>
          <a:srcRect l="33352" t="38365" r="15042" b="5927"/>
          <a:stretch/>
        </p:blipFill>
        <p:spPr>
          <a:xfrm>
            <a:off x="5813125" y="197708"/>
            <a:ext cx="5962864" cy="5609968"/>
          </a:xfrm>
          <a:prstGeom prst="rect">
            <a:avLst/>
          </a:prstGeom>
          <a:noFill/>
          <a:ln>
            <a:noFill/>
          </a:ln>
        </p:spPr>
      </p:pic>
    </p:spTree>
    <p:extLst>
      <p:ext uri="{BB962C8B-B14F-4D97-AF65-F5344CB8AC3E}">
        <p14:creationId xmlns:p14="http://schemas.microsoft.com/office/powerpoint/2010/main" val="731271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2" name="Google Shape;191;p23">
            <a:extLst>
              <a:ext uri="{FF2B5EF4-FFF2-40B4-BE49-F238E27FC236}">
                <a16:creationId xmlns:a16="http://schemas.microsoft.com/office/drawing/2014/main" id="{601D56FC-AE1F-0325-05CA-626A19321103}"/>
              </a:ext>
            </a:extLst>
          </p:cNvPr>
          <p:cNvPicPr preferRelativeResize="0"/>
          <p:nvPr/>
        </p:nvPicPr>
        <p:blipFill rotWithShape="1">
          <a:blip r:embed="rId3">
            <a:alphaModFix/>
          </a:blip>
          <a:srcRect l="13255" t="21650" r="5773" b="13350"/>
          <a:stretch/>
        </p:blipFill>
        <p:spPr>
          <a:xfrm>
            <a:off x="262174" y="2047958"/>
            <a:ext cx="3870429" cy="3166199"/>
          </a:xfrm>
          <a:prstGeom prst="rect">
            <a:avLst/>
          </a:prstGeom>
          <a:noFill/>
          <a:ln>
            <a:noFill/>
          </a:ln>
        </p:spPr>
      </p:pic>
      <p:pic>
        <p:nvPicPr>
          <p:cNvPr id="3" name="Google Shape;189;p23">
            <a:extLst>
              <a:ext uri="{FF2B5EF4-FFF2-40B4-BE49-F238E27FC236}">
                <a16:creationId xmlns:a16="http://schemas.microsoft.com/office/drawing/2014/main" id="{1FE8B754-C308-1C7D-2EC3-8617EA27AD12}"/>
              </a:ext>
            </a:extLst>
          </p:cNvPr>
          <p:cNvPicPr preferRelativeResize="0"/>
          <p:nvPr/>
        </p:nvPicPr>
        <p:blipFill rotWithShape="1">
          <a:blip r:embed="rId4">
            <a:alphaModFix/>
          </a:blip>
          <a:srcRect t="28489" b="28949"/>
          <a:stretch/>
        </p:blipFill>
        <p:spPr>
          <a:xfrm>
            <a:off x="8266669" y="1618736"/>
            <a:ext cx="3492717" cy="1952368"/>
          </a:xfrm>
          <a:prstGeom prst="rect">
            <a:avLst/>
          </a:prstGeom>
          <a:noFill/>
          <a:ln>
            <a:noFill/>
          </a:ln>
        </p:spPr>
      </p:pic>
      <p:pic>
        <p:nvPicPr>
          <p:cNvPr id="4" name="Google Shape;190;p23">
            <a:extLst>
              <a:ext uri="{FF2B5EF4-FFF2-40B4-BE49-F238E27FC236}">
                <a16:creationId xmlns:a16="http://schemas.microsoft.com/office/drawing/2014/main" id="{25DB1B14-1826-6BAD-B91E-C7F8B6365142}"/>
              </a:ext>
            </a:extLst>
          </p:cNvPr>
          <p:cNvPicPr preferRelativeResize="0"/>
          <p:nvPr/>
        </p:nvPicPr>
        <p:blipFill rotWithShape="1">
          <a:blip r:embed="rId5">
            <a:alphaModFix/>
          </a:blip>
          <a:srcRect t="6262" b="16043"/>
          <a:stretch/>
        </p:blipFill>
        <p:spPr>
          <a:xfrm>
            <a:off x="8266670" y="3768810"/>
            <a:ext cx="3492716" cy="2051222"/>
          </a:xfrm>
          <a:prstGeom prst="rect">
            <a:avLst/>
          </a:prstGeom>
          <a:noFill/>
          <a:ln>
            <a:noFill/>
          </a:ln>
        </p:spPr>
      </p:pic>
      <p:pic>
        <p:nvPicPr>
          <p:cNvPr id="6" name="Picture 5">
            <a:extLst>
              <a:ext uri="{FF2B5EF4-FFF2-40B4-BE49-F238E27FC236}">
                <a16:creationId xmlns:a16="http://schemas.microsoft.com/office/drawing/2014/main" id="{629A2890-0B2A-0AEA-724E-3ABC16767C0E}"/>
              </a:ext>
            </a:extLst>
          </p:cNvPr>
          <p:cNvPicPr>
            <a:picLocks noChangeAspect="1"/>
          </p:cNvPicPr>
          <p:nvPr/>
        </p:nvPicPr>
        <p:blipFill>
          <a:blip r:embed="rId6"/>
          <a:stretch>
            <a:fillRect/>
          </a:stretch>
        </p:blipFill>
        <p:spPr>
          <a:xfrm>
            <a:off x="4112670" y="2047958"/>
            <a:ext cx="3946729" cy="3599080"/>
          </a:xfrm>
          <a:prstGeom prst="rect">
            <a:avLst/>
          </a:prstGeom>
        </p:spPr>
      </p:pic>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34669</TotalTime>
  <Words>1629</Words>
  <Application>Microsoft Office PowerPoint</Application>
  <PresentationFormat>Widescreen</PresentationFormat>
  <Paragraphs>180</Paragraphs>
  <Slides>28</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Arial Black</vt:lpstr>
      <vt:lpstr>Calibri</vt:lpstr>
      <vt:lpstr>Calibri Light</vt:lpstr>
      <vt:lpstr>Raleway</vt:lpstr>
      <vt:lpstr>Times New Roman</vt:lpstr>
      <vt:lpstr>Wingdings</vt:lpstr>
      <vt:lpstr>1_Office Theme</vt:lpstr>
      <vt:lpstr>PowerPoint Presentation</vt:lpstr>
      <vt:lpstr>Sign Up for OPEN</vt:lpstr>
      <vt:lpstr>PowerPoint Presentation</vt:lpstr>
      <vt:lpstr>Today’s Outcomes:</vt:lpstr>
      <vt:lpstr>Breaking Down An Open Module</vt:lpstr>
      <vt:lpstr>PowerPoint Presentation</vt:lpstr>
      <vt:lpstr>PowerPoint Presentation</vt:lpstr>
      <vt:lpstr>PowerPoint Presentation</vt:lpstr>
      <vt:lpstr>PowerPoint Presentation</vt:lpstr>
      <vt:lpstr>What other skills or modifications can you create?</vt:lpstr>
      <vt:lpstr>PowerPoint Presentation</vt:lpstr>
      <vt:lpstr>PowerPoint Presentation</vt:lpstr>
      <vt:lpstr>PowerPoint Presentation</vt:lpstr>
      <vt:lpstr>PowerPoint Presentation</vt:lpstr>
      <vt:lpstr>Breaking Down An Activity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Comments and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Aaron Hart</dc:creator>
  <cp:lastModifiedBy>Keith Furstenberg</cp:lastModifiedBy>
  <cp:revision>63</cp:revision>
  <dcterms:created xsi:type="dcterms:W3CDTF">2023-06-05T15:16:13Z</dcterms:created>
  <dcterms:modified xsi:type="dcterms:W3CDTF">2025-01-23T21:47:10Z</dcterms:modified>
</cp:coreProperties>
</file>